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2569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e93348528ddcbdce#tid=68fb13a9ba80cb000ac8f33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a:ln/>
        </p:spPr>
        <p:txBody>
          <a:bodyPr wrap="square" lIns="0" tIns="0" rIns="0" bIns="0" rtlCol="0" anchor="ctr"/>
          <a:lstStyle/>
          <a:p>
            <a:pPr algn="ctr">
              <a:lnSpc>
                <a:spcPct val="100000"/>
              </a:lnSpc>
            </a:pPr>
            <a:r>
              <a:rPr lang="en-US" sz="2400" b="1" i="0" dirty="0">
                <a:solidFill>
                  <a:srgbClr val="FFFFFF"/>
                </a:solidFill>
                <a:latin typeface="SimHei" pitchFamily="34" charset="0"/>
                <a:ea typeface="SimHei" pitchFamily="34" charset="-122"/>
                <a:cs typeface="SimHei"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96b1cef6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a:ln/>
        </p:spPr>
        <p:txBody>
          <a:bodyPr wrap="square" lIns="0" tIns="0" rIns="0" bIns="0" rtlCol="0" anchor="ctr"/>
          <a:lstStyle/>
          <a:p>
            <a:pPr algn="ctr">
              <a:lnSpc>
                <a:spcPct val="100000"/>
              </a:lnSpc>
            </a:pPr>
            <a:r>
              <a:rPr lang="en-US" sz="2400" b="0" i="0" dirty="0">
                <a:solidFill>
                  <a:srgbClr val="FFFFFF"/>
                </a:solidFill>
                <a:latin typeface="微软雅黑" pitchFamily="34" charset="0"/>
                <a:ea typeface="微软雅黑" pitchFamily="34" charset="-122"/>
                <a:cs typeface="微软雅黑"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8e0e9f0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a:ln/>
        </p:spPr>
        <p:txBody>
          <a:bodyPr wrap="square" lIns="0" tIns="0" rIns="0" bIns="0" rtlCol="0" anchor="ctr"/>
          <a:lstStyle/>
          <a:p>
            <a:pPr algn="ctr">
              <a:lnSpc>
                <a:spcPct val="100000"/>
              </a:lnSpc>
            </a:pPr>
            <a:r>
              <a:rPr lang="en-US" sz="2400" b="0" i="0" dirty="0">
                <a:solidFill>
                  <a:srgbClr val="FFFFFF"/>
                </a:solidFill>
                <a:latin typeface="微软雅黑" pitchFamily="34" charset="0"/>
                <a:ea typeface="微软雅黑" pitchFamily="34" charset="-122"/>
                <a:cs typeface="微软雅黑"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9fd875bb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a:ln/>
        </p:spPr>
        <p:txBody>
          <a:bodyPr wrap="square" lIns="0" tIns="0" rIns="0" bIns="0" rtlCol="0" anchor="ctr"/>
          <a:lstStyle/>
          <a:p>
            <a:pPr algn="ctr">
              <a:lnSpc>
                <a:spcPct val="100000"/>
              </a:lnSpc>
            </a:pPr>
            <a:r>
              <a:rPr lang="en-US" sz="2400" b="0" i="0" dirty="0">
                <a:solidFill>
                  <a:srgbClr val="FFFFFF"/>
                </a:solidFill>
                <a:latin typeface="微软雅黑" pitchFamily="34" charset="0"/>
                <a:ea typeface="微软雅黑" pitchFamily="34" charset="-122"/>
                <a:cs typeface="微软雅黑"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B_4_BD.13_1#86ae555b1?vop=1&amp;pid=9fd875bb5&amp;color=0,0,0&amp;vtp=1&amp;bt=1&amp;bbb=1"/>
          <p:cNvSpPr/>
          <p:nvPr/>
        </p:nvSpPr>
        <p:spPr>
          <a:xfrm>
            <a:off x="832104" y="1078992"/>
            <a:ext cx="10533888" cy="360680"/>
          </a:xfrm>
          <a:prstGeom prst="rect">
            <a:avLst/>
          </a:prstGeom>
          <a:noFill/>
          <a:ln/>
        </p:spPr>
        <p:txBody>
          <a:bodyPr wrap="none" lIns="0" tIns="0" rIns="0" bIns="0" rtlCol="0" anchor="t"/>
          <a:lstStyle/>
          <a:p>
            <a:pPr algn="l">
              <a:lnSpc>
                <a:spcPts val="3200"/>
              </a:lnSpc>
            </a:pPr>
            <a:r>
              <a:rPr lang="en-US" altLang="zh-CN" sz="1800" b="0" i="0" dirty="0">
                <a:solidFill>
                  <a:srgbClr val="000000"/>
                </a:solidFill>
                <a:latin typeface="Times New Roman" pitchFamily="34" charset="0"/>
                <a:ea typeface="微软雅黑" pitchFamily="34" charset="-122"/>
                <a:cs typeface="Times New Roman"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Different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occasions</a:t>
            </a:r>
            <a:r>
              <a:rPr lang="en-US" altLang="zh-CN" sz="1800" b="0" i="0">
                <a:solidFill>
                  <a:srgbClr val="000000"/>
                </a:solidFill>
                <a:latin typeface="SimSun" pitchFamily="34" charset="0"/>
                <a:ea typeface="SimSun" pitchFamily="34" charset="-122"/>
                <a:cs typeface="SimSun" pitchFamily="34" charset="-120"/>
              </a:rPr>
              <a:t> </a:t>
            </a:r>
            <a:r>
              <a:rPr lang="en-US" altLang="zh-CN" sz="1800" i="0">
                <a:solidFill>
                  <a:srgbClr val="000000"/>
                </a:solidFill>
                <a:latin typeface="SimSun" pitchFamily="34" charset="0"/>
                <a:ea typeface="SimSun" pitchFamily="34" charset="-122"/>
                <a:cs typeface="SimSun" pitchFamily="34" charset="-120"/>
              </a:rPr>
              <a:t>______</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（take）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into</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account,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table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manners</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differ</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lot.</a:t>
            </a:r>
            <a:endParaRPr lang="en-US" altLang="zh-CN" sz="1800" dirty="0"/>
          </a:p>
        </p:txBody>
      </p:sp>
      <p:sp>
        <p:nvSpPr>
          <p:cNvPr id="3" name="QB_4_AN.14_1#86ae555b1.blank?vop=1&amp;pid=9fd875bb5&amp;color=0,0,0&amp;vpa=5&amp;vtp=1&amp;bbb=1"/>
          <p:cNvSpPr/>
          <p:nvPr/>
        </p:nvSpPr>
        <p:spPr>
          <a:xfrm>
            <a:off x="3005233" y="1037082"/>
            <a:ext cx="661988" cy="363665"/>
          </a:xfrm>
          <a:prstGeom prst="rect">
            <a:avLst/>
          </a:prstGeom>
          <a:noFill/>
          <a:ln/>
        </p:spPr>
        <p:txBody>
          <a:bodyPr wrap="none" lIns="0" tIns="0" rIns="0" bIns="0" rtlCol="0" anchor="t"/>
          <a:lstStyle/>
          <a:p>
            <a:pPr algn="ctr">
              <a:lnSpc>
                <a:spcPts val="3200"/>
              </a:lnSpc>
            </a:pPr>
            <a:r>
              <a:rPr lang="en-US" altLang="zh-CN" b="0" i="0" dirty="0">
                <a:solidFill>
                  <a:srgbClr val="C00000"/>
                </a:solidFill>
                <a:latin typeface="Times New Roman" pitchFamily="34" charset="0"/>
                <a:ea typeface="SimHei" pitchFamily="34" charset="-122"/>
                <a:cs typeface="Times New Roman" pitchFamily="34" charset="-120"/>
              </a:rPr>
              <a:t>taken</a:t>
            </a:r>
            <a:endParaRPr lang="en-US" altLang="zh-CN" dirty="0"/>
          </a:p>
        </p:txBody>
      </p:sp>
      <p:sp>
        <p:nvSpPr>
          <p:cNvPr id="4" name="QB_4_AS.15_1#86ae555b1?vop=1&amp;pid=9fd875bb5&amp;color=0,0,0&amp;vtp=1&amp;bbb=1&amp;hb=1"/>
          <p:cNvSpPr/>
          <p:nvPr/>
        </p:nvSpPr>
        <p:spPr>
          <a:xfrm>
            <a:off x="832104" y="1490980"/>
            <a:ext cx="10533888" cy="770255"/>
          </a:xfrm>
          <a:prstGeom prst="rect">
            <a:avLst/>
          </a:prstGeom>
          <a:noFill/>
          <a:ln/>
        </p:spPr>
        <p:txBody>
          <a:bodyPr wrap="none" lIns="0" tIns="0" rIns="0" bIns="0" rtlCol="0" anchor="t"/>
          <a:lstStyle/>
          <a:p>
            <a:pPr algn="l">
              <a:lnSpc>
                <a:spcPts val="3300"/>
              </a:lnSpc>
            </a:pPr>
            <a:r>
              <a:rPr lang="en-US" altLang="zh-CN" sz="1800" b="0" i="0" dirty="0">
                <a:solidFill>
                  <a:srgbClr val="000000"/>
                </a:solidFill>
                <a:latin typeface="Times New Roman" pitchFamily="34" charset="0"/>
                <a:ea typeface="楷体" pitchFamily="34" charset="-122"/>
                <a:cs typeface="Times New Roman" pitchFamily="34" charset="-120"/>
              </a:rPr>
              <a:t>句意为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考虑到不同场合</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餐桌礼仪的差别很大</a:t>
            </a:r>
            <a:r>
              <a:rPr lang="en-US" altLang="zh-CN" sz="1800" b="0" i="0" dirty="0">
                <a:solidFill>
                  <a:srgbClr val="000000"/>
                </a:solidFill>
                <a:latin typeface="Times New Roman" pitchFamily="34" charset="0"/>
                <a:ea typeface="微软雅黑" pitchFamily="34" charset="-122"/>
                <a:cs typeface="Times New Roman" pitchFamily="34" charset="-120"/>
              </a:rPr>
              <a:t>。take</a:t>
            </a:r>
            <a:r>
              <a:rPr lang="en-US" altLang="zh-CN" sz="1800" b="0" i="0" dirty="0">
                <a:solidFill>
                  <a:srgbClr val="00000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into</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account</a:t>
            </a:r>
            <a:r>
              <a:rPr lang="en-US" altLang="zh-CN" sz="1800" b="0" i="0" dirty="0">
                <a:solidFill>
                  <a:srgbClr val="000000"/>
                </a:solidFill>
                <a:latin typeface="Times New Roman" pitchFamily="34" charset="0"/>
                <a:ea typeface="楷体" pitchFamily="34" charset="-122"/>
                <a:cs typeface="Times New Roman" pitchFamily="34" charset="-120"/>
              </a:rPr>
              <a:t>意为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考虑到</a:t>
            </a:r>
            <a:r>
              <a:rPr lang="en-US" altLang="zh-CN" sz="1800" b="0" i="0">
                <a:solidFill>
                  <a:srgbClr val="000000"/>
                </a:solidFill>
                <a:latin typeface="SimSun" panose="02010600030101010101" pitchFamily="2" charset="-122"/>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此处为独立主</a:t>
            </a:r>
          </a:p>
          <a:p>
            <a:pPr>
              <a:lnSpc>
                <a:spcPts val="3100"/>
              </a:lnSpc>
            </a:pPr>
            <a:r>
              <a:rPr lang="en-US" altLang="zh-CN" b="0" i="0">
                <a:solidFill>
                  <a:srgbClr val="000000"/>
                </a:solidFill>
                <a:latin typeface="Times New Roman" pitchFamily="34" charset="0"/>
                <a:ea typeface="楷体" pitchFamily="34" charset="-122"/>
                <a:cs typeface="Times New Roman" pitchFamily="34" charset="-120"/>
              </a:rPr>
              <a:t>格结构</a:t>
            </a:r>
            <a:r>
              <a:rPr lang="en-US" altLang="zh-CN" b="0" i="0" dirty="0">
                <a:solidFill>
                  <a:srgbClr val="000000"/>
                </a:solidFill>
                <a:latin typeface="Times New Roman" pitchFamily="34" charset="0"/>
                <a:ea typeface="微软雅黑" pitchFamily="34" charset="-122"/>
                <a:cs typeface="Times New Roman" pitchFamily="34" charset="-120"/>
              </a:rPr>
              <a:t>,take</a:t>
            </a:r>
            <a:r>
              <a:rPr lang="en-US" altLang="zh-CN" b="0" i="0" dirty="0">
                <a:solidFill>
                  <a:srgbClr val="000000"/>
                </a:solidFill>
                <a:latin typeface="Times New Roman" pitchFamily="34" charset="0"/>
                <a:ea typeface="楷体" pitchFamily="34" charset="-122"/>
                <a:cs typeface="Times New Roman" pitchFamily="34" charset="-120"/>
              </a:rPr>
              <a:t>与</a:t>
            </a:r>
            <a:r>
              <a:rPr lang="en-US" altLang="zh-CN" b="0" i="0" dirty="0">
                <a:solidFill>
                  <a:srgbClr val="000000"/>
                </a:solidFill>
                <a:latin typeface="Times New Roman" pitchFamily="34" charset="0"/>
                <a:ea typeface="微软雅黑" pitchFamily="34" charset="-122"/>
                <a:cs typeface="Times New Roman" pitchFamily="34" charset="-120"/>
              </a:rPr>
              <a:t>occasions</a:t>
            </a:r>
            <a:r>
              <a:rPr lang="en-US" altLang="zh-CN" b="0" i="0" dirty="0">
                <a:solidFill>
                  <a:srgbClr val="000000"/>
                </a:solidFill>
                <a:latin typeface="Times New Roman" pitchFamily="34" charset="0"/>
                <a:ea typeface="楷体" pitchFamily="34" charset="-122"/>
                <a:cs typeface="Times New Roman" pitchFamily="34" charset="-120"/>
              </a:rPr>
              <a:t>之间为逻辑上的被动关系</a:t>
            </a:r>
            <a:r>
              <a:rPr lang="en-US" altLang="zh-CN" b="0" i="0" dirty="0">
                <a:solidFill>
                  <a:srgbClr val="000000"/>
                </a:solidFill>
                <a:latin typeface="Times New Roman" pitchFamily="34" charset="0"/>
                <a:ea typeface="微软雅黑"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应用过去分词</a:t>
            </a:r>
            <a:r>
              <a:rPr lang="en-US" altLang="zh-CN" b="0" i="0" dirty="0">
                <a:solidFill>
                  <a:srgbClr val="000000"/>
                </a:solidFill>
                <a:latin typeface="Times New Roman" pitchFamily="34" charset="0"/>
                <a:ea typeface="微软雅黑"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故填</a:t>
            </a:r>
            <a:r>
              <a:rPr lang="en-US" altLang="zh-CN" b="0" i="0" dirty="0">
                <a:solidFill>
                  <a:srgbClr val="000000"/>
                </a:solidFill>
                <a:latin typeface="Times New Roman" pitchFamily="34" charset="0"/>
                <a:ea typeface="微软雅黑" pitchFamily="34" charset="-122"/>
                <a:cs typeface="Times New Roman" pitchFamily="34" charset="-120"/>
              </a:rPr>
              <a:t>taken。</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_BD#8e16939cc.fixed?pid=eb5cfe7f2&amp;color=165,74,151&amp;vtp=1&amp;bbb=1"/>
          <p:cNvSpPr/>
          <p:nvPr/>
        </p:nvSpPr>
        <p:spPr>
          <a:xfrm>
            <a:off x="2386584" y="1408176"/>
            <a:ext cx="7223760" cy="932688"/>
          </a:xfrm>
          <a:prstGeom prst="rect">
            <a:avLst/>
          </a:prstGeom>
          <a:noFill/>
          <a:ln/>
        </p:spPr>
        <p:txBody>
          <a:bodyPr wrap="none" lIns="0" tIns="0" rIns="0" bIns="0" rtlCol="0" anchor="ctr"/>
          <a:lstStyle/>
          <a:p>
            <a:pPr algn="ctr">
              <a:lnSpc>
                <a:spcPts val="6600"/>
              </a:lnSpc>
            </a:pPr>
            <a:r>
              <a:rPr lang="en-US" altLang="zh-CN" sz="5400" b="1" i="0" dirty="0">
                <a:solidFill>
                  <a:srgbClr val="A54A97"/>
                </a:solidFill>
                <a:latin typeface="微软雅黑" pitchFamily="34" charset="0"/>
                <a:ea typeface="微软雅黑" pitchFamily="34" charset="-122"/>
                <a:cs typeface="微软雅黑" pitchFamily="34" charset="-120"/>
              </a:rPr>
              <a:t>语法攻略11</a:t>
            </a:r>
            <a:endParaRPr lang="en-US" altLang="zh-CN" sz="5400" dirty="0"/>
          </a:p>
        </p:txBody>
      </p:sp>
      <p:sp>
        <p:nvSpPr>
          <p:cNvPr id="3" name="C_2_BD#8e16939cc.fixed?pid=eb5cfe7f2&amp;color=255,255,255&amp;vtp=1&amp;bbb=1"/>
          <p:cNvSpPr/>
          <p:nvPr/>
        </p:nvSpPr>
        <p:spPr>
          <a:xfrm>
            <a:off x="2386584" y="2807208"/>
            <a:ext cx="7223760" cy="1435608"/>
          </a:xfrm>
          <a:prstGeom prst="rect">
            <a:avLst/>
          </a:prstGeom>
          <a:noFill/>
          <a:ln/>
        </p:spPr>
        <p:txBody>
          <a:bodyPr wrap="none" lIns="0" tIns="0" rIns="0" bIns="0" rtlCol="0" anchor="ctr"/>
          <a:lstStyle/>
          <a:p>
            <a:pPr algn="ctr">
              <a:lnSpc>
                <a:spcPts val="5400"/>
              </a:lnSpc>
            </a:pPr>
            <a:r>
              <a:rPr lang="en-US" altLang="zh-CN" sz="4400" b="1" i="0" dirty="0">
                <a:solidFill>
                  <a:srgbClr val="FFFFFF"/>
                </a:solidFill>
                <a:latin typeface="微软雅黑" pitchFamily="34" charset="0"/>
                <a:ea typeface="微软雅黑" pitchFamily="34" charset="-122"/>
                <a:cs typeface="微软雅黑" pitchFamily="34" charset="-120"/>
              </a:rPr>
              <a:t>重点掌握——独立主格结构</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P_4_BD#c0a3b55a9?pid=96b1cef62&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2688" y="1080000"/>
            <a:ext cx="10332720" cy="7223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4_BD#4a8614607?pid=8e0e9f08a&amp;color=0,0,0&amp;vtp=1&amp;bt=1&amp;bbb=1"/>
          <p:cNvSpPr/>
          <p:nvPr/>
        </p:nvSpPr>
        <p:spPr>
          <a:xfrm>
            <a:off x="832104" y="1075944"/>
            <a:ext cx="10533888" cy="335280"/>
          </a:xfrm>
          <a:prstGeom prst="rect">
            <a:avLst/>
          </a:prstGeom>
          <a:noFill/>
          <a:ln/>
        </p:spPr>
        <p:txBody>
          <a:bodyPr wrap="none" lIns="0" tIns="0" rIns="0" bIns="0" rtlCol="0" anchor="ctr"/>
          <a:lstStyle/>
          <a:p>
            <a:pPr algn="l">
              <a:lnSpc>
                <a:spcPts val="2800"/>
              </a:lnSpc>
            </a:pPr>
            <a:r>
              <a:rPr lang="en-US" altLang="zh-CN" sz="2200" b="1" i="0" dirty="0">
                <a:solidFill>
                  <a:srgbClr val="000000"/>
                </a:solidFill>
                <a:latin typeface="Times New Roman" pitchFamily="34" charset="0"/>
                <a:ea typeface="微软雅黑" pitchFamily="34" charset="-122"/>
                <a:cs typeface="Times New Roman" pitchFamily="34" charset="-120"/>
              </a:rPr>
              <a:t>一</a:t>
            </a:r>
            <a:r>
              <a:rPr lang="en-US" altLang="zh-CN" sz="2200" b="1" i="0" dirty="0">
                <a:solidFill>
                  <a:srgbClr val="000000"/>
                </a:solidFill>
                <a:latin typeface="SimSun" pitchFamily="34" charset="0"/>
                <a:ea typeface="SimSun" pitchFamily="34" charset="-122"/>
                <a:cs typeface="SimSun" pitchFamily="34" charset="-120"/>
              </a:rPr>
              <a:t> </a:t>
            </a:r>
            <a:r>
              <a:rPr lang="en-US" altLang="zh-CN" sz="2200" b="1" i="0" dirty="0">
                <a:solidFill>
                  <a:srgbClr val="000000"/>
                </a:solidFill>
                <a:latin typeface="Times New Roman" pitchFamily="34" charset="0"/>
                <a:ea typeface="微软雅黑" pitchFamily="34" charset="-122"/>
                <a:cs typeface="Times New Roman" pitchFamily="34" charset="-120"/>
              </a:rPr>
              <a:t>独立主格结构的基本构成</a:t>
            </a:r>
            <a:endParaRPr lang="en-US" altLang="zh-CN" sz="2200" dirty="0"/>
          </a:p>
        </p:txBody>
      </p:sp>
      <p:sp>
        <p:nvSpPr>
          <p:cNvPr id="3" name="P_5_BD#b9b27dc4b?pid=4a8614607&amp;color=0,0,0&amp;vtp=1&amp;bbb=1&amp;hb=1"/>
          <p:cNvSpPr/>
          <p:nvPr/>
        </p:nvSpPr>
        <p:spPr>
          <a:xfrm>
            <a:off x="832104" y="1422400"/>
            <a:ext cx="10533888" cy="773430"/>
          </a:xfrm>
          <a:prstGeom prst="rect">
            <a:avLst/>
          </a:prstGeom>
          <a:noFill/>
          <a:ln/>
        </p:spPr>
        <p:txBody>
          <a:bodyPr wrap="none" lIns="0" tIns="0" rIns="0" bIns="0" rtlCol="0" anchor="t"/>
          <a:lstStyle/>
          <a:p>
            <a:pPr algn="l">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独立主格结构主要由两部分构成：逻辑主语（名词或代词）+非谓语动词（不定式或分词）、</a:t>
            </a:r>
            <a:r>
              <a:rPr lang="en-US" altLang="zh-CN" sz="1800" b="0" i="0">
                <a:solidFill>
                  <a:srgbClr val="000000"/>
                </a:solidFill>
                <a:latin typeface="Times New Roman" pitchFamily="34" charset="0"/>
                <a:ea typeface="微软雅黑" pitchFamily="34" charset="-122"/>
                <a:cs typeface="Times New Roman" pitchFamily="34" charset="-120"/>
              </a:rPr>
              <a:t>形容词、</a:t>
            </a:r>
          </a:p>
          <a:p>
            <a:pPr>
              <a:lnSpc>
                <a:spcPts val="3100"/>
              </a:lnSpc>
            </a:pPr>
            <a:r>
              <a:rPr lang="en-US" altLang="zh-CN" b="0" i="0">
                <a:solidFill>
                  <a:srgbClr val="000000"/>
                </a:solidFill>
                <a:latin typeface="Times New Roman" pitchFamily="34" charset="0"/>
                <a:ea typeface="微软雅黑" pitchFamily="34" charset="-122"/>
                <a:cs typeface="Times New Roman" pitchFamily="34" charset="-120"/>
              </a:rPr>
              <a:t>副词或介词短语等</a:t>
            </a:r>
            <a:r>
              <a:rPr lang="en-US" altLang="zh-CN" b="0" i="0" dirty="0">
                <a:solidFill>
                  <a:srgbClr val="000000"/>
                </a:solidFill>
                <a:latin typeface="Times New Roman" pitchFamily="34" charset="0"/>
                <a:ea typeface="微软雅黑" pitchFamily="34" charset="-122"/>
                <a:cs typeface="Times New Roman" pitchFamily="34" charset="-120"/>
              </a:rPr>
              <a:t>。</a:t>
            </a:r>
            <a:endParaRPr lang="en-US" altLang="zh-CN" dirty="0"/>
          </a:p>
        </p:txBody>
      </p:sp>
      <p:sp>
        <p:nvSpPr>
          <p:cNvPr id="4" name="C_4_BD#735fcfce8?pid=8e0e9f08a&amp;color=0,0,0&amp;vtp=1&amp;bbb=1"/>
          <p:cNvSpPr/>
          <p:nvPr/>
        </p:nvSpPr>
        <p:spPr>
          <a:xfrm>
            <a:off x="832104" y="2204085"/>
            <a:ext cx="10533888" cy="335280"/>
          </a:xfrm>
          <a:prstGeom prst="rect">
            <a:avLst/>
          </a:prstGeom>
          <a:noFill/>
          <a:ln/>
        </p:spPr>
        <p:txBody>
          <a:bodyPr wrap="none" lIns="0" tIns="0" rIns="0" bIns="0" rtlCol="0" anchor="ctr"/>
          <a:lstStyle/>
          <a:p>
            <a:pPr algn="l">
              <a:lnSpc>
                <a:spcPts val="2800"/>
              </a:lnSpc>
            </a:pPr>
            <a:r>
              <a:rPr lang="en-US" altLang="zh-CN" sz="2200" b="1" i="0" dirty="0">
                <a:solidFill>
                  <a:srgbClr val="000000"/>
                </a:solidFill>
                <a:latin typeface="Times New Roman" pitchFamily="34" charset="0"/>
                <a:ea typeface="微软雅黑" pitchFamily="34" charset="-122"/>
                <a:cs typeface="Times New Roman" pitchFamily="34" charset="-120"/>
              </a:rPr>
              <a:t>二</a:t>
            </a:r>
            <a:r>
              <a:rPr lang="en-US" altLang="zh-CN" sz="2200" b="1" i="0" dirty="0">
                <a:solidFill>
                  <a:srgbClr val="000000"/>
                </a:solidFill>
                <a:latin typeface="SimSun" pitchFamily="34" charset="0"/>
                <a:ea typeface="SimSun" pitchFamily="34" charset="-122"/>
                <a:cs typeface="SimSun" pitchFamily="34" charset="-120"/>
              </a:rPr>
              <a:t> </a:t>
            </a:r>
            <a:r>
              <a:rPr lang="en-US" altLang="zh-CN" sz="2200" b="1" i="0" dirty="0">
                <a:solidFill>
                  <a:srgbClr val="000000"/>
                </a:solidFill>
                <a:latin typeface="Times New Roman" pitchFamily="34" charset="0"/>
                <a:ea typeface="微软雅黑" pitchFamily="34" charset="-122"/>
                <a:cs typeface="Times New Roman" pitchFamily="34" charset="-120"/>
              </a:rPr>
              <a:t>独立主格结构的特点</a:t>
            </a:r>
            <a:endParaRPr lang="en-US" altLang="zh-CN" sz="2200" dirty="0"/>
          </a:p>
        </p:txBody>
      </p:sp>
      <p:sp>
        <p:nvSpPr>
          <p:cNvPr id="5" name="P_5_BD#f458cead6?pid=735fcfce8&amp;color=0,0,0&amp;vtp=1&amp;bbb=1&amp;hb=1"/>
          <p:cNvSpPr/>
          <p:nvPr/>
        </p:nvSpPr>
        <p:spPr>
          <a:xfrm>
            <a:off x="832104" y="2546985"/>
            <a:ext cx="10533888" cy="1608455"/>
          </a:xfrm>
          <a:prstGeom prst="rect">
            <a:avLst/>
          </a:prstGeom>
          <a:noFill/>
          <a:ln/>
        </p:spPr>
        <p:txBody>
          <a:bodyPr wrap="none" lIns="0" tIns="0" rIns="0" bIns="0" rtlCol="0" anchor="t"/>
          <a:lstStyle/>
          <a:p>
            <a:pPr algn="l">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①</a:t>
            </a:r>
            <a:r>
              <a:rPr lang="en-US" altLang="zh-CN" sz="1800" b="1" i="0" dirty="0">
                <a:solidFill>
                  <a:srgbClr val="000000"/>
                </a:solidFill>
                <a:latin typeface="Times New Roman" pitchFamily="34" charset="0"/>
                <a:ea typeface="微软雅黑" pitchFamily="34" charset="-122"/>
                <a:cs typeface="Times New Roman" pitchFamily="34" charset="-120"/>
              </a:rPr>
              <a:t>逻辑主语独立：</a:t>
            </a:r>
            <a:r>
              <a:rPr lang="en-US" altLang="zh-CN" sz="1800" b="0" i="0" dirty="0">
                <a:solidFill>
                  <a:srgbClr val="000000"/>
                </a:solidFill>
                <a:latin typeface="Times New Roman" pitchFamily="34" charset="0"/>
                <a:ea typeface="微软雅黑" pitchFamily="34" charset="-122"/>
                <a:cs typeface="Times New Roman" pitchFamily="34" charset="-120"/>
              </a:rPr>
              <a:t>独立主格结构中的逻辑主语与句子的主语不同，它是独立存在的；</a:t>
            </a:r>
            <a:endParaRPr lang="en-US" altLang="zh-CN" sz="1800" dirty="0"/>
          </a:p>
          <a:p>
            <a:pPr>
              <a:lnSpc>
                <a:spcPts val="3300"/>
              </a:lnSpc>
            </a:pPr>
            <a:r>
              <a:rPr lang="en-US" altLang="zh-CN" b="0" i="0">
                <a:solidFill>
                  <a:srgbClr val="000000"/>
                </a:solidFill>
                <a:latin typeface="SimSun" panose="02010600030101010101" pitchFamily="2" charset="-122"/>
                <a:ea typeface="微软雅黑" pitchFamily="34" charset="-122"/>
                <a:cs typeface="Times New Roma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②</a:t>
            </a:r>
            <a:r>
              <a:rPr lang="en-US" altLang="zh-CN" sz="1800" b="1" i="0" dirty="0">
                <a:solidFill>
                  <a:srgbClr val="000000"/>
                </a:solidFill>
                <a:latin typeface="Times New Roman" pitchFamily="34" charset="0"/>
                <a:ea typeface="微软雅黑" pitchFamily="34" charset="-122"/>
                <a:cs typeface="Times New Roman" pitchFamily="34" charset="-120"/>
              </a:rPr>
              <a:t>逻辑关系</a:t>
            </a:r>
            <a:r>
              <a:rPr lang="en-US" altLang="zh-CN" sz="1800" b="1"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微软雅黑" pitchFamily="34" charset="-122"/>
                <a:cs typeface="Times New Roman" pitchFamily="34" charset="-120"/>
              </a:rPr>
              <a:t>独立主格结构中作逻辑主语的名词或代词与后面的分词或不定式之间是逻辑上的主动或</a:t>
            </a:r>
          </a:p>
          <a:p>
            <a:pPr>
              <a:lnSpc>
                <a:spcPts val="3300"/>
              </a:lnSpc>
            </a:pPr>
            <a:r>
              <a:rPr lang="en-US" altLang="zh-CN" sz="1800" b="0" i="0">
                <a:solidFill>
                  <a:srgbClr val="000000"/>
                </a:solidFill>
                <a:latin typeface="Times New Roman" pitchFamily="34" charset="0"/>
                <a:ea typeface="微软雅黑" pitchFamily="34" charset="-122"/>
                <a:cs typeface="Times New Roman" pitchFamily="34" charset="-120"/>
              </a:rPr>
              <a:t>被动关系</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0000"/>
                </a:solidFill>
                <a:latin typeface="SimSun" panose="02010600030101010101" pitchFamily="2" charset="-122"/>
                <a:ea typeface="微软雅黑" pitchFamily="34" charset="-122"/>
                <a:cs typeface="Times New Roman" pitchFamily="34" charset="-120"/>
              </a:rPr>
              <a:t>    </a:t>
            </a:r>
            <a:r>
              <a:rPr lang="en-US" altLang="zh-CN" b="0" i="0">
                <a:solidFill>
                  <a:srgbClr val="000000"/>
                </a:solidFill>
                <a:latin typeface="Times New Roman" pitchFamily="34" charset="0"/>
                <a:ea typeface="微软雅黑" pitchFamily="34" charset="-122"/>
                <a:cs typeface="Times New Roman" pitchFamily="34" charset="-120"/>
              </a:rPr>
              <a:t>③</a:t>
            </a:r>
            <a:r>
              <a:rPr lang="en-US" altLang="zh-CN" b="1" i="0" dirty="0">
                <a:solidFill>
                  <a:srgbClr val="000000"/>
                </a:solidFill>
                <a:latin typeface="Times New Roman" pitchFamily="34" charset="0"/>
                <a:ea typeface="微软雅黑" pitchFamily="34" charset="-122"/>
                <a:cs typeface="Times New Roman" pitchFamily="34" charset="-120"/>
              </a:rPr>
              <a:t>逗号分隔：</a:t>
            </a:r>
            <a:r>
              <a:rPr lang="en-US" altLang="zh-CN" b="0" i="0" dirty="0">
                <a:solidFill>
                  <a:srgbClr val="000000"/>
                </a:solidFill>
                <a:latin typeface="Times New Roman" pitchFamily="34" charset="0"/>
                <a:ea typeface="微软雅黑" pitchFamily="34" charset="-122"/>
                <a:cs typeface="Times New Roman" pitchFamily="34" charset="-120"/>
              </a:rPr>
              <a:t>一般用逗号把独立主格结构与句子的主干分开。</a:t>
            </a:r>
            <a:endParaRPr lang="en-US" altLang="zh-CN"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4_BD#6470e4d3f?pid=8e0e9f08a&amp;color=0,0,0&amp;vtp=1&amp;bt=1&amp;bbb=1"/>
          <p:cNvSpPr/>
          <p:nvPr/>
        </p:nvSpPr>
        <p:spPr>
          <a:xfrm>
            <a:off x="832104" y="1075944"/>
            <a:ext cx="10533888" cy="335280"/>
          </a:xfrm>
          <a:prstGeom prst="rect">
            <a:avLst/>
          </a:prstGeom>
          <a:noFill/>
          <a:ln/>
        </p:spPr>
        <p:txBody>
          <a:bodyPr wrap="none" lIns="0" tIns="0" rIns="0" bIns="0" rtlCol="0" anchor="ctr"/>
          <a:lstStyle/>
          <a:p>
            <a:pPr algn="l">
              <a:lnSpc>
                <a:spcPts val="2800"/>
              </a:lnSpc>
            </a:pPr>
            <a:r>
              <a:rPr lang="en-US" altLang="zh-CN" sz="2200" b="1" i="0" dirty="0">
                <a:solidFill>
                  <a:srgbClr val="000000"/>
                </a:solidFill>
                <a:latin typeface="Times New Roman" pitchFamily="34" charset="0"/>
                <a:ea typeface="微软雅黑" pitchFamily="34" charset="-122"/>
                <a:cs typeface="Times New Roman" pitchFamily="34" charset="-120"/>
              </a:rPr>
              <a:t>三</a:t>
            </a:r>
            <a:r>
              <a:rPr lang="en-US" altLang="zh-CN" sz="2200" b="1" i="0" dirty="0">
                <a:solidFill>
                  <a:srgbClr val="000000"/>
                </a:solidFill>
                <a:latin typeface="SimSun" pitchFamily="34" charset="0"/>
                <a:ea typeface="SimSun" pitchFamily="34" charset="-122"/>
                <a:cs typeface="SimSun" pitchFamily="34" charset="-120"/>
              </a:rPr>
              <a:t> </a:t>
            </a:r>
            <a:r>
              <a:rPr lang="en-US" altLang="zh-CN" sz="2200" b="1" i="0" dirty="0">
                <a:solidFill>
                  <a:srgbClr val="000000"/>
                </a:solidFill>
                <a:latin typeface="Times New Roman" pitchFamily="34" charset="0"/>
                <a:ea typeface="微软雅黑" pitchFamily="34" charset="-122"/>
                <a:cs typeface="Times New Roman" pitchFamily="34" charset="-120"/>
              </a:rPr>
              <a:t>独立主格结构的类型</a:t>
            </a:r>
            <a:endParaRPr lang="en-US" altLang="zh-CN" sz="2200" dirty="0"/>
          </a:p>
        </p:txBody>
      </p:sp>
      <p:graphicFrame>
        <p:nvGraphicFramePr>
          <p:cNvPr id="6" name="P_5_BD#016d04176?colgroup=14,42&amp;pid=6470e4d3f&amp;color=0,0,0&amp;vtp=1&amp;bbb=1&amp;hb=1"/>
          <p:cNvGraphicFramePr>
            <a:graphicFrameLocks noGrp="1"/>
          </p:cNvGraphicFramePr>
          <p:nvPr>
            <p:extLst>
              <p:ext uri="{D42A27DB-BD31-4B8C-83A1-F6EECF244321}">
                <p14:modId xmlns:p14="http://schemas.microsoft.com/office/powerpoint/2010/main" val="742975074"/>
              </p:ext>
            </p:extLst>
          </p:nvPr>
        </p:nvGraphicFramePr>
        <p:xfrm>
          <a:off x="832104" y="1549400"/>
          <a:ext cx="10506456" cy="2882265"/>
        </p:xfrm>
        <a:graphic>
          <a:graphicData uri="http://schemas.openxmlformats.org/drawingml/2006/table">
            <a:tbl>
              <a:tblPr/>
              <a:tblGrid>
                <a:gridCol w="2715768">
                  <a:extLst>
                    <a:ext uri="{9D8B030D-6E8A-4147-A177-3AD203B41FA5}">
                      <a16:colId xmlns:a16="http://schemas.microsoft.com/office/drawing/2014/main" val="20000"/>
                    </a:ext>
                  </a:extLst>
                </a:gridCol>
                <a:gridCol w="7790688">
                  <a:extLst>
                    <a:ext uri="{9D8B030D-6E8A-4147-A177-3AD203B41FA5}">
                      <a16:colId xmlns:a16="http://schemas.microsoft.com/office/drawing/2014/main" val="20001"/>
                    </a:ext>
                  </a:extLst>
                </a:gridCol>
              </a:tblGrid>
              <a:tr h="578993">
                <a:tc>
                  <a:txBody>
                    <a:bodyPr/>
                    <a:lstStyle/>
                    <a:p>
                      <a:pPr algn="ctr" hangingPunct="0">
                        <a:lnSpc>
                          <a:spcPts val="1900"/>
                        </a:lnSpc>
                      </a:pPr>
                      <a:r>
                        <a:rPr lang="en-US" altLang="zh-CN" sz="1400" b="1" i="0">
                          <a:solidFill>
                            <a:srgbClr val="000000"/>
                          </a:solidFill>
                          <a:latin typeface="Times New Roman" pitchFamily="34" charset="0"/>
                          <a:ea typeface="微软雅黑" pitchFamily="34" charset="-122"/>
                          <a:cs typeface="Times New Roman" pitchFamily="34" charset="-120"/>
                        </a:rPr>
                        <a:t>名词</a:t>
                      </a:r>
                      <a:r>
                        <a:rPr lang="en-US" altLang="zh-CN" sz="1400" b="1" i="0" dirty="0">
                          <a:solidFill>
                            <a:srgbClr val="000000"/>
                          </a:solidFill>
                          <a:latin typeface="Times New Roman" pitchFamily="34" charset="0"/>
                          <a:ea typeface="微软雅黑" pitchFamily="34" charset="-122"/>
                          <a:cs typeface="Times New Roman" pitchFamily="34" charset="-120"/>
                        </a:rPr>
                        <a:t>/代词</a:t>
                      </a:r>
                      <a:r>
                        <a:rPr lang="en-US" altLang="zh-CN" sz="1400" b="1" i="0">
                          <a:solidFill>
                            <a:srgbClr val="000000"/>
                          </a:solidFill>
                          <a:latin typeface="Times New Roman" pitchFamily="34" charset="0"/>
                          <a:ea typeface="微软雅黑" pitchFamily="34" charset="-122"/>
                          <a:cs typeface="Times New Roman" pitchFamily="34" charset="-120"/>
                        </a:rPr>
                        <a:t>+现在分词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100"/>
                        </a:lnSpc>
                      </a:pPr>
                      <a:r>
                        <a:rPr lang="en-US" altLang="zh-CN" sz="1400" b="0" i="0" dirty="0">
                          <a:solidFill>
                            <a:srgbClr val="000000"/>
                          </a:solidFill>
                          <a:latin typeface="Times New Roman" pitchFamily="34" charset="0"/>
                          <a:ea typeface="楷体" pitchFamily="34" charset="-122"/>
                          <a:cs typeface="Times New Roman" pitchFamily="34" charset="-120"/>
                        </a:rPr>
                        <a:t>名词</a:t>
                      </a:r>
                      <a:r>
                        <a:rPr lang="en-US" altLang="zh-CN" sz="1400" b="0" i="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代词与现在分词之间是逻辑上的主动关系</a:t>
                      </a:r>
                      <a:endParaRPr lang="en-US" altLang="zh-CN" sz="1200" dirty="0"/>
                    </a:p>
                    <a:p>
                      <a:pPr algn="l" hangingPunct="0">
                        <a:lnSpc>
                          <a:spcPts val="2000"/>
                        </a:lnSpc>
                      </a:pP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a:t>
                      </a:r>
                      <a:r>
                        <a:rPr lang="en-US" altLang="zh-CN" sz="1400" b="0" i="0">
                          <a:solidFill>
                            <a:srgbClr val="00A0AF"/>
                          </a:solidFill>
                          <a:latin typeface="Times New Roman" pitchFamily="34" charset="0"/>
                          <a:ea typeface="微软雅黑" pitchFamily="34" charset="-122"/>
                          <a:cs typeface="Times New Roman" pitchFamily="34" charset="-120"/>
                        </a:rPr>
                        <a:t>Time</a:t>
                      </a:r>
                      <a:r>
                        <a:rPr lang="en-US" altLang="zh-CN" sz="1400" b="0" i="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permitting</a:t>
                      </a:r>
                      <a:r>
                        <a:rPr lang="en-US" altLang="zh-CN" sz="1400" b="0" i="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we</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will</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discuss</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more</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questions.</a:t>
                      </a:r>
                      <a:r>
                        <a:rPr lang="en-US" altLang="zh-CN" sz="1400" b="0" i="0" dirty="0">
                          <a:solidFill>
                            <a:srgbClr val="000000"/>
                          </a:solidFill>
                          <a:latin typeface="Times New Roman" pitchFamily="34" charset="0"/>
                          <a:ea typeface="楷体" pitchFamily="34" charset="-122"/>
                          <a:cs typeface="Times New Roman" pitchFamily="34" charset="-120"/>
                        </a:rPr>
                        <a:t>如果时间允许</a:t>
                      </a:r>
                      <a:r>
                        <a:rPr lang="en-US" altLang="zh-CN" sz="1400" b="0" i="0" spc="-10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我们将讨论更多的问题</a:t>
                      </a:r>
                      <a:r>
                        <a:rPr lang="en-US" altLang="zh-CN" sz="14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78993">
                <a:tc>
                  <a:txBody>
                    <a:bodyPr/>
                    <a:lstStyle/>
                    <a:p>
                      <a:pPr algn="ctr" hangingPunct="0">
                        <a:lnSpc>
                          <a:spcPts val="1900"/>
                        </a:lnSpc>
                      </a:pPr>
                      <a:r>
                        <a:rPr lang="en-US" altLang="zh-CN" sz="1400" b="1" i="0">
                          <a:solidFill>
                            <a:srgbClr val="000000"/>
                          </a:solidFill>
                          <a:latin typeface="Times New Roman" pitchFamily="34" charset="0"/>
                          <a:ea typeface="微软雅黑" pitchFamily="34" charset="-122"/>
                          <a:cs typeface="Times New Roman" pitchFamily="34" charset="-120"/>
                        </a:rPr>
                        <a:t>名词</a:t>
                      </a:r>
                      <a:r>
                        <a:rPr lang="en-US" altLang="zh-CN" sz="1400" b="1" i="0" dirty="0">
                          <a:solidFill>
                            <a:srgbClr val="000000"/>
                          </a:solidFill>
                          <a:latin typeface="Times New Roman" pitchFamily="34" charset="0"/>
                          <a:ea typeface="微软雅黑" pitchFamily="34" charset="-122"/>
                          <a:cs typeface="Times New Roman" pitchFamily="34" charset="-120"/>
                        </a:rPr>
                        <a:t>/代词</a:t>
                      </a:r>
                      <a:r>
                        <a:rPr lang="en-US" altLang="zh-CN" sz="1400" b="1" i="0">
                          <a:solidFill>
                            <a:srgbClr val="000000"/>
                          </a:solidFill>
                          <a:latin typeface="Times New Roman" pitchFamily="34" charset="0"/>
                          <a:ea typeface="微软雅黑" pitchFamily="34" charset="-122"/>
                          <a:cs typeface="Times New Roman" pitchFamily="34" charset="-120"/>
                        </a:rPr>
                        <a:t>+过去分词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100"/>
                        </a:lnSpc>
                      </a:pPr>
                      <a:r>
                        <a:rPr lang="en-US" altLang="zh-CN" sz="1400" b="0" i="0" dirty="0">
                          <a:solidFill>
                            <a:srgbClr val="000000"/>
                          </a:solidFill>
                          <a:latin typeface="Times New Roman" pitchFamily="34" charset="0"/>
                          <a:ea typeface="楷体" pitchFamily="34" charset="-122"/>
                          <a:cs typeface="Times New Roman" pitchFamily="34" charset="-120"/>
                        </a:rPr>
                        <a:t>名词</a:t>
                      </a:r>
                      <a:r>
                        <a:rPr lang="en-US" altLang="zh-CN" sz="1400" b="0" i="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代词与过去分词之间是逻辑上的被动关系</a:t>
                      </a:r>
                      <a:endParaRPr lang="en-US" altLang="zh-CN" sz="1200" dirty="0"/>
                    </a:p>
                    <a:p>
                      <a:pPr algn="l" hangingPunct="0">
                        <a:lnSpc>
                          <a:spcPts val="2000"/>
                        </a:lnSpc>
                      </a:pP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a:t>
                      </a:r>
                      <a:r>
                        <a:rPr lang="en-US" altLang="zh-CN" sz="1400" b="0" i="0">
                          <a:solidFill>
                            <a:srgbClr val="00A0AF"/>
                          </a:solidFill>
                          <a:latin typeface="Times New Roman" pitchFamily="34" charset="0"/>
                          <a:ea typeface="微软雅黑" pitchFamily="34" charset="-122"/>
                          <a:cs typeface="Times New Roman" pitchFamily="34" charset="-120"/>
                        </a:rPr>
                        <a:t>The</a:t>
                      </a:r>
                      <a:r>
                        <a:rPr lang="en-US" altLang="zh-CN" sz="1400" b="0" i="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bag</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lost</a:t>
                      </a:r>
                      <a:r>
                        <a:rPr lang="en-US" altLang="zh-CN" sz="1400" b="0" i="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he</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has</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no</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money</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now.</a:t>
                      </a:r>
                      <a:r>
                        <a:rPr lang="en-US" altLang="zh-CN" sz="1400" b="0" i="0" dirty="0">
                          <a:solidFill>
                            <a:srgbClr val="000000"/>
                          </a:solidFill>
                          <a:latin typeface="Times New Roman" pitchFamily="34" charset="0"/>
                          <a:ea typeface="楷体" pitchFamily="34" charset="-122"/>
                          <a:cs typeface="Times New Roman" pitchFamily="34" charset="-120"/>
                        </a:rPr>
                        <a:t>由于书包丢了</a:t>
                      </a:r>
                      <a:r>
                        <a:rPr lang="en-US" altLang="zh-CN" sz="1400" b="0" i="0" spc="-10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他现在没有钱了</a:t>
                      </a:r>
                      <a:r>
                        <a:rPr lang="en-US" altLang="zh-CN" sz="14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8993">
                <a:tc>
                  <a:txBody>
                    <a:bodyPr/>
                    <a:lstStyle/>
                    <a:p>
                      <a:pPr algn="ctr" hangingPunct="0">
                        <a:lnSpc>
                          <a:spcPts val="1900"/>
                        </a:lnSpc>
                      </a:pPr>
                      <a:r>
                        <a:rPr lang="en-US" altLang="zh-CN" sz="1400" b="1" i="0">
                          <a:solidFill>
                            <a:srgbClr val="000000"/>
                          </a:solidFill>
                          <a:latin typeface="Times New Roman" pitchFamily="34" charset="0"/>
                          <a:ea typeface="微软雅黑" pitchFamily="34" charset="-122"/>
                          <a:cs typeface="Times New Roman" pitchFamily="34" charset="-120"/>
                        </a:rPr>
                        <a:t>名词</a:t>
                      </a:r>
                      <a:r>
                        <a:rPr lang="en-US" altLang="zh-CN" sz="1400" b="1" i="0" dirty="0">
                          <a:solidFill>
                            <a:srgbClr val="000000"/>
                          </a:solidFill>
                          <a:latin typeface="Times New Roman" pitchFamily="34" charset="0"/>
                          <a:ea typeface="微软雅黑" pitchFamily="34" charset="-122"/>
                          <a:cs typeface="Times New Roman" pitchFamily="34" charset="-120"/>
                        </a:rPr>
                        <a:t>/代词</a:t>
                      </a:r>
                      <a:r>
                        <a:rPr lang="en-US" altLang="zh-CN" sz="1400" b="1" i="0">
                          <a:solidFill>
                            <a:srgbClr val="000000"/>
                          </a:solidFill>
                          <a:latin typeface="Times New Roman" pitchFamily="34" charset="0"/>
                          <a:ea typeface="微软雅黑" pitchFamily="34" charset="-122"/>
                          <a:cs typeface="Times New Roman" pitchFamily="34" charset="-120"/>
                        </a:rPr>
                        <a:t>+不定式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100"/>
                        </a:lnSpc>
                      </a:pPr>
                      <a:r>
                        <a:rPr lang="en-US" altLang="zh-CN" sz="1400" b="0" i="0" dirty="0">
                          <a:solidFill>
                            <a:srgbClr val="000000"/>
                          </a:solidFill>
                          <a:latin typeface="Times New Roman" pitchFamily="34" charset="0"/>
                          <a:ea typeface="楷体" pitchFamily="34" charset="-122"/>
                          <a:cs typeface="Times New Roman" pitchFamily="34" charset="-120"/>
                        </a:rPr>
                        <a:t>名词</a:t>
                      </a:r>
                      <a:r>
                        <a:rPr lang="en-US" altLang="zh-CN" sz="1400" b="0" i="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代词与不定式之间是逻辑上的主动关系或被动关系</a:t>
                      </a:r>
                      <a:r>
                        <a:rPr lang="en-US" altLang="zh-CN" sz="1400" b="0" i="0" spc="-10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常表示</a:t>
                      </a:r>
                      <a:r>
                        <a:rPr lang="en-US" altLang="zh-CN" sz="1400" b="0" i="0" u="sng" dirty="0">
                          <a:solidFill>
                            <a:srgbClr val="000000"/>
                          </a:solidFill>
                          <a:latin typeface="Times New Roman" pitchFamily="34" charset="0"/>
                          <a:ea typeface="楷体" pitchFamily="34" charset="-122"/>
                          <a:cs typeface="Times New Roman" pitchFamily="34" charset="-120"/>
                        </a:rPr>
                        <a:t>还未发生的行为或状态</a:t>
                      </a:r>
                      <a:endParaRPr lang="en-US" altLang="zh-CN" sz="1200" dirty="0"/>
                    </a:p>
                    <a:p>
                      <a:pPr algn="l" hangingPunct="0">
                        <a:lnSpc>
                          <a:spcPts val="2000"/>
                        </a:lnSpc>
                      </a:pP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a:t>
                      </a:r>
                      <a:r>
                        <a:rPr lang="en-US" altLang="zh-CN" sz="1400" b="0" i="0">
                          <a:solidFill>
                            <a:srgbClr val="00A0AF"/>
                          </a:solidFill>
                          <a:latin typeface="Times New Roman" pitchFamily="34" charset="0"/>
                          <a:ea typeface="微软雅黑" pitchFamily="34" charset="-122"/>
                          <a:cs typeface="Times New Roman" pitchFamily="34" charset="-120"/>
                        </a:rPr>
                        <a:t>Lots</a:t>
                      </a:r>
                      <a:r>
                        <a:rPr lang="en-US" altLang="zh-CN" sz="1400" b="0" i="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of</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homework</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to</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do</a:t>
                      </a:r>
                      <a:r>
                        <a:rPr lang="en-US" altLang="zh-CN" sz="1400" b="0" i="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I</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must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do</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it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now.</a:t>
                      </a:r>
                      <a:r>
                        <a:rPr lang="en-US" altLang="zh-CN" sz="1400" b="0" i="0" dirty="0">
                          <a:solidFill>
                            <a:srgbClr val="000000"/>
                          </a:solidFill>
                          <a:latin typeface="Times New Roman" pitchFamily="34" charset="0"/>
                          <a:ea typeface="楷体" pitchFamily="34" charset="-122"/>
                          <a:cs typeface="Times New Roman" pitchFamily="34" charset="-120"/>
                        </a:rPr>
                        <a:t>由于有很多家庭作业要做</a:t>
                      </a:r>
                      <a:r>
                        <a:rPr lang="en-US" altLang="zh-CN" sz="1400" b="0" i="0" spc="-10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我必须现在就做</a:t>
                      </a:r>
                      <a:r>
                        <a:rPr lang="en-US" altLang="zh-CN" sz="14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78993">
                <a:tc>
                  <a:txBody>
                    <a:bodyPr/>
                    <a:lstStyle/>
                    <a:p>
                      <a:pPr algn="ctr" hangingPunct="0">
                        <a:lnSpc>
                          <a:spcPts val="1900"/>
                        </a:lnSpc>
                      </a:pPr>
                      <a:r>
                        <a:rPr lang="en-US" altLang="zh-CN" sz="1400" b="1" i="0">
                          <a:solidFill>
                            <a:srgbClr val="000000"/>
                          </a:solidFill>
                          <a:latin typeface="Times New Roman" pitchFamily="34" charset="0"/>
                          <a:ea typeface="微软雅黑" pitchFamily="34" charset="-122"/>
                          <a:cs typeface="Times New Roman" pitchFamily="34" charset="-120"/>
                        </a:rPr>
                        <a:t>名词</a:t>
                      </a:r>
                      <a:r>
                        <a:rPr lang="en-US" altLang="zh-CN" sz="1400" b="1" i="0" dirty="0">
                          <a:solidFill>
                            <a:srgbClr val="000000"/>
                          </a:solidFill>
                          <a:latin typeface="Times New Roman" pitchFamily="34" charset="0"/>
                          <a:ea typeface="微软雅黑" pitchFamily="34" charset="-122"/>
                          <a:cs typeface="Times New Roman" pitchFamily="34" charset="-120"/>
                        </a:rPr>
                        <a:t>/代词+形容词/副词</a:t>
                      </a:r>
                      <a:r>
                        <a:rPr lang="en-US" altLang="zh-CN" sz="1400" b="1" i="0">
                          <a:solidFill>
                            <a:srgbClr val="000000"/>
                          </a:solidFill>
                          <a:latin typeface="Times New Roman" pitchFamily="34" charset="0"/>
                          <a:ea typeface="微软雅黑" pitchFamily="34" charset="-122"/>
                          <a:cs typeface="Times New Roman" pitchFamily="34" charset="-120"/>
                        </a:rPr>
                        <a:t>/介词短语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100"/>
                        </a:lnSpc>
                      </a:pP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a:t>
                      </a:r>
                      <a:r>
                        <a:rPr lang="en-US" altLang="zh-CN" sz="1400" b="0" i="0">
                          <a:solidFill>
                            <a:srgbClr val="000000"/>
                          </a:solidFill>
                          <a:latin typeface="Times New Roman" pitchFamily="34" charset="0"/>
                          <a:ea typeface="微软雅黑" pitchFamily="34" charset="-122"/>
                          <a:cs typeface="Times New Roman" pitchFamily="34" charset="-120"/>
                        </a:rPr>
                        <a:t>He</a:t>
                      </a:r>
                      <a:r>
                        <a:rPr lang="en-US" altLang="zh-CN" sz="1400" b="0" i="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stood</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there,</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his</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face</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pale</a:t>
                      </a:r>
                      <a:r>
                        <a:rPr lang="en-US" altLang="zh-CN" sz="1400" b="0" i="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他站在那里</a:t>
                      </a:r>
                      <a:r>
                        <a:rPr lang="en-US" altLang="zh-CN" sz="1400" b="0" i="0" spc="-10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脸色苍白</a:t>
                      </a:r>
                      <a:r>
                        <a:rPr lang="en-US" altLang="zh-CN" sz="14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p>
                      <a:pPr algn="l" hangingPunct="0">
                        <a:lnSpc>
                          <a:spcPts val="2000"/>
                        </a:lnSpc>
                      </a:pP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a:t>
                      </a:r>
                      <a:r>
                        <a:rPr lang="en-US" altLang="zh-CN" sz="1400" b="0" i="0">
                          <a:solidFill>
                            <a:srgbClr val="000000"/>
                          </a:solidFill>
                          <a:latin typeface="Times New Roman" pitchFamily="34" charset="0"/>
                          <a:ea typeface="微软雅黑" pitchFamily="34" charset="-122"/>
                          <a:cs typeface="Times New Roman" pitchFamily="34" charset="-120"/>
                        </a:rPr>
                        <a:t>The</a:t>
                      </a:r>
                      <a:r>
                        <a:rPr lang="en-US" altLang="zh-CN" sz="1400" b="0" i="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man</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left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the</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room,</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book</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in</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hand</a:t>
                      </a:r>
                      <a:r>
                        <a:rPr lang="en-US" altLang="zh-CN" sz="1400" b="0" i="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那个人离开了房间</a:t>
                      </a:r>
                      <a:r>
                        <a:rPr lang="en-US" altLang="zh-CN" sz="1400" b="0" i="0" spc="-10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Times New Roman" pitchFamily="34" charset="0"/>
                          <a:ea typeface="楷体" pitchFamily="34" charset="-122"/>
                          <a:cs typeface="Times New Roman" pitchFamily="34" charset="-120"/>
                        </a:rPr>
                        <a:t>手里拿着书</a:t>
                      </a:r>
                      <a:r>
                        <a:rPr lang="en-US" altLang="zh-CN" sz="14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66293">
                <a:tc>
                  <a:txBody>
                    <a:bodyPr/>
                    <a:lstStyle/>
                    <a:p>
                      <a:pPr algn="ctr" hangingPunct="0">
                        <a:lnSpc>
                          <a:spcPts val="1900"/>
                        </a:lnSpc>
                      </a:pPr>
                      <a:r>
                        <a:rPr lang="en-US" altLang="zh-CN" sz="1400" b="1" i="0">
                          <a:solidFill>
                            <a:srgbClr val="000000"/>
                          </a:solidFill>
                          <a:latin typeface="Times New Roman" pitchFamily="34" charset="0"/>
                          <a:ea typeface="微软雅黑" pitchFamily="34" charset="-122"/>
                          <a:cs typeface="Times New Roman" pitchFamily="34" charset="-120"/>
                        </a:rPr>
                        <a:t>There</a:t>
                      </a:r>
                      <a:r>
                        <a:rPr lang="en-US" altLang="zh-CN" sz="1400" b="1" i="0">
                          <a:solidFill>
                            <a:srgbClr val="000000"/>
                          </a:solidFill>
                          <a:latin typeface="SimSun" pitchFamily="34" charset="0"/>
                          <a:ea typeface="SimSun" pitchFamily="34" charset="-122"/>
                          <a:cs typeface="SimSun" pitchFamily="34" charset="-120"/>
                        </a:rPr>
                        <a:t> </a:t>
                      </a:r>
                      <a:r>
                        <a:rPr lang="en-US" altLang="zh-CN" sz="1400" b="1" i="0" dirty="0">
                          <a:solidFill>
                            <a:srgbClr val="000000"/>
                          </a:solidFill>
                          <a:latin typeface="Times New Roman" pitchFamily="34" charset="0"/>
                          <a:ea typeface="微软雅黑" pitchFamily="34" charset="-122"/>
                          <a:cs typeface="Times New Roman" pitchFamily="34" charset="-120"/>
                        </a:rPr>
                        <a:t>being+名词</a:t>
                      </a:r>
                      <a:r>
                        <a:rPr lang="en-US" altLang="zh-CN" sz="1400" b="1" i="0">
                          <a:solidFill>
                            <a:srgbClr val="000000"/>
                          </a:solidFill>
                          <a:latin typeface="Times New Roman" pitchFamily="34" charset="0"/>
                          <a:ea typeface="微软雅黑" pitchFamily="34" charset="-122"/>
                          <a:cs typeface="Times New Roman" pitchFamily="34" charset="-120"/>
                        </a:rPr>
                        <a:t>/代词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100"/>
                        </a:lnSpc>
                      </a:pPr>
                      <a:r>
                        <a:rPr lang="en-US" altLang="zh-CN" sz="900" b="0" i="0" kern="0" spc="0">
                          <a:solidFill>
                            <a:srgbClr val="FFFFFF"/>
                          </a:solidFill>
                          <a:latin typeface="SimSun" panose="02010600030101010101" pitchFamily="2" charset="-122"/>
                          <a:ea typeface="微软雅黑" pitchFamily="34" charset="-122"/>
                          <a:cs typeface="Times New Roman" pitchFamily="34" charset="-120"/>
                        </a:rPr>
                        <a:t>____</a:t>
                      </a:r>
                      <a:r>
                        <a:rPr lang="en-US" altLang="zh-CN" sz="1400" b="0" i="0">
                          <a:solidFill>
                            <a:srgbClr val="00A0AF"/>
                          </a:solidFill>
                          <a:latin typeface="Times New Roman" pitchFamily="34" charset="0"/>
                          <a:ea typeface="微软雅黑" pitchFamily="34" charset="-122"/>
                          <a:cs typeface="Times New Roman" pitchFamily="34" charset="-120"/>
                        </a:rPr>
                        <a:t>There</a:t>
                      </a:r>
                      <a:r>
                        <a:rPr lang="en-US" altLang="zh-CN" sz="1400" b="0" i="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being</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no</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further</a:t>
                      </a:r>
                      <a:r>
                        <a:rPr lang="en-US" altLang="zh-CN" sz="1400" b="0" i="0" dirty="0">
                          <a:solidFill>
                            <a:srgbClr val="00A0AF"/>
                          </a:solidFill>
                          <a:latin typeface="SimSun" pitchFamily="34" charset="0"/>
                          <a:ea typeface="SimSun" pitchFamily="34" charset="-122"/>
                          <a:cs typeface="SimSun" pitchFamily="34" charset="-120"/>
                        </a:rPr>
                        <a:t> </a:t>
                      </a:r>
                      <a:r>
                        <a:rPr lang="en-US" altLang="zh-CN" sz="1400" b="0" i="0" dirty="0">
                          <a:solidFill>
                            <a:srgbClr val="00A0AF"/>
                          </a:solidFill>
                          <a:latin typeface="Times New Roman" pitchFamily="34" charset="0"/>
                          <a:ea typeface="微软雅黑" pitchFamily="34" charset="-122"/>
                          <a:cs typeface="Times New Roman" pitchFamily="34" charset="-120"/>
                        </a:rPr>
                        <a:t>business</a:t>
                      </a:r>
                      <a:r>
                        <a:rPr lang="en-US" altLang="zh-CN" sz="1400" b="0" i="0" dirty="0">
                          <a:solidFill>
                            <a:srgbClr val="000000"/>
                          </a:solidFill>
                          <a:latin typeface="Times New Roman" pitchFamily="34" charset="0"/>
                          <a:ea typeface="微软雅黑" pitchFamily="34" charset="-122"/>
                          <a:cs typeface="Times New Roman"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the</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meeting</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was</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Times New Roman" pitchFamily="34" charset="0"/>
                          <a:ea typeface="微软雅黑" pitchFamily="34" charset="-122"/>
                          <a:cs typeface="Times New Roman" pitchFamily="34" charset="-120"/>
                        </a:rPr>
                        <a:t>adjourned.</a:t>
                      </a:r>
                      <a:r>
                        <a:rPr lang="en-US" altLang="zh-CN" sz="1400" b="0" i="0" dirty="0">
                          <a:solidFill>
                            <a:srgbClr val="000000"/>
                          </a:solidFill>
                          <a:latin typeface="Times New Roman" pitchFamily="34" charset="0"/>
                          <a:ea typeface="楷体" pitchFamily="34" charset="-122"/>
                          <a:cs typeface="Times New Roman" pitchFamily="34" charset="-120"/>
                        </a:rPr>
                        <a:t>由于没有进一步的事务</a:t>
                      </a:r>
                      <a:r>
                        <a:rPr lang="en-US" altLang="zh-CN" sz="1400" b="0" i="0" spc="-100">
                          <a:solidFill>
                            <a:srgbClr val="000000"/>
                          </a:solidFill>
                          <a:latin typeface="Times New Roman" pitchFamily="34" charset="0"/>
                          <a:ea typeface="微软雅黑" pitchFamily="34" charset="-122"/>
                          <a:cs typeface="Times New Roman" pitchFamily="34" charset="-120"/>
                        </a:rPr>
                        <a:t>，</a:t>
                      </a:r>
                      <a:r>
                        <a:rPr lang="en-US" altLang="zh-CN" sz="1400" b="0" i="0">
                          <a:solidFill>
                            <a:srgbClr val="000000"/>
                          </a:solidFill>
                          <a:latin typeface="Times New Roman" pitchFamily="34" charset="0"/>
                          <a:ea typeface="楷体" pitchFamily="34" charset="-122"/>
                          <a:cs typeface="Times New Roman" pitchFamily="34" charset="-120"/>
                        </a:rPr>
                        <a:t>会议延期</a:t>
                      </a:r>
                    </a:p>
                    <a:p>
                      <a:pPr marL="0" lvl="0" indent="0" algn="l" hangingPunct="0">
                        <a:lnSpc>
                          <a:spcPts val="1900"/>
                        </a:lnSpc>
                      </a:pPr>
                      <a:r>
                        <a:rPr lang="en-US" altLang="zh-CN" sz="1400" b="0" i="0">
                          <a:solidFill>
                            <a:srgbClr val="000000"/>
                          </a:solidFill>
                          <a:latin typeface="Times New Roman" pitchFamily="34" charset="0"/>
                          <a:ea typeface="楷体" pitchFamily="34" charset="-122"/>
                          <a:cs typeface="Times New Roman" pitchFamily="34" charset="-120"/>
                        </a:rPr>
                        <a:t>了</a:t>
                      </a:r>
                      <a:r>
                        <a:rPr lang="en-US" altLang="zh-CN" sz="1400" b="0" i="0" spc="-100" dirty="0">
                          <a:solidFill>
                            <a:srgbClr val="00000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4" name="P_5_BD#016d04176.table_image?tii=1&amp;pid=6470e4d3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1908" y="1856296"/>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5_BD#016d04176.table_image?tii=2&amp;pid=6470e4d3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1908" y="2435289"/>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016d04176.table_image?tii=3&amp;pid=6470e4d3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1908" y="3014282"/>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5_BD#016d04176.table_image?tii=4&amp;pid=6470e4d3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1908" y="3318129"/>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P_5_BD#016d04176.table_image?tii=5&amp;pid=6470e4d3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1908" y="3593275"/>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5_BD#016d04176.table_image?tii=6&amp;pid=6470e4d3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1908" y="3897122"/>
            <a:ext cx="164592"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P_5_BD#016d04176?htil=1&amp;pid=6470e4d3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024128" y="4870196"/>
            <a:ext cx="868680"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1" name="P_5_BD#016d04176?htil=1&amp;pid=6470e4d3f&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2212848" y="4559300"/>
            <a:ext cx="9043416" cy="1133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2" name="P_5_BD#016d04176?pid=6470e4d3f&amp;color=0,0,0&amp;vtp=1&amp;bbb=1"/>
          <p:cNvSpPr/>
          <p:nvPr/>
        </p:nvSpPr>
        <p:spPr>
          <a:xfrm>
            <a:off x="832104" y="5829300"/>
            <a:ext cx="10533888" cy="303530"/>
          </a:xfrm>
          <a:prstGeom prst="rect">
            <a:avLst/>
          </a:prstGeom>
          <a:noFill/>
          <a:ln/>
        </p:spPr>
        <p:txBody>
          <a:bodyPr wrap="none" lIns="0" tIns="0" rIns="0" bIns="0" rtlCol="0" anchor="t"/>
          <a:lstStyle/>
          <a:p>
            <a:pPr algn="l">
              <a:lnSpc>
                <a:spcPts val="2600"/>
              </a:lnSpc>
            </a:pPr>
            <a:r>
              <a:rPr lang="en-US" altLang="zh-CN" sz="1800" b="0" i="0" dirty="0">
                <a:solidFill>
                  <a:srgbClr val="000000"/>
                </a:solidFill>
                <a:latin typeface="Times New Roman" pitchFamily="34" charset="0"/>
                <a:ea typeface="楷体" pitchFamily="34" charset="-122"/>
                <a:cs typeface="Times New Roman" pitchFamily="34" charset="-120"/>
              </a:rPr>
              <a:t>句意</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这本旅游手册对罗马进行了生动的描述</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每页都突出了这个城市的一个必游景点</a:t>
            </a:r>
            <a:r>
              <a:rPr lang="en-US" altLang="zh-CN" sz="1800" b="0" i="0" dirty="0">
                <a:solidFill>
                  <a:srgbClr val="00000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P_4_BD#4c5514698?pid=9fd875bb5&amp;color=0,0,0&amp;vtp=1&amp;bt=1&amp;bbb=1"/>
          <p:cNvSpPr/>
          <p:nvPr/>
        </p:nvSpPr>
        <p:spPr>
          <a:xfrm>
            <a:off x="832104" y="1080000"/>
            <a:ext cx="10533888" cy="770255"/>
          </a:xfrm>
          <a:prstGeom prst="rect">
            <a:avLst/>
          </a:prstGeom>
          <a:noFill/>
          <a:ln/>
        </p:spPr>
        <p:txBody>
          <a:bodyPr wrap="none" lIns="0" tIns="0" rIns="0" bIns="0" rtlCol="0" anchor="t"/>
          <a:lstStyle/>
          <a:p>
            <a:pPr algn="l">
              <a:lnSpc>
                <a:spcPts val="3300"/>
              </a:lnSpc>
            </a:pPr>
            <a:r>
              <a:rPr lang="en-US" altLang="zh-CN" sz="1800" b="1" i="0">
                <a:solidFill>
                  <a:srgbClr val="000000"/>
                </a:solidFill>
                <a:latin typeface="Times New Roman" pitchFamily="34" charset="0"/>
                <a:ea typeface="微软雅黑" pitchFamily="34" charset="-122"/>
                <a:cs typeface="Times New Roman" pitchFamily="34" charset="-120"/>
              </a:rPr>
              <a:t>在空白处填入括号内单词的正确形式。</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1</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load</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tasks</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（finish）,</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refused</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itchFamily="34" charset="0"/>
                <a:ea typeface="微软雅黑" pitchFamily="34" charset="-122"/>
                <a:cs typeface="Times New Roman" pitchFamily="34" charset="-120"/>
              </a:rPr>
              <a:t>out.</a:t>
            </a:r>
            <a:endParaRPr lang="en-US" altLang="zh-CN" sz="1800" dirty="0"/>
          </a:p>
        </p:txBody>
      </p:sp>
      <p:sp>
        <p:nvSpPr>
          <p:cNvPr id="4" name="QB_4_AN.2_1#4c5514698.blank?vop=1&amp;pid=9fd875bb5&amp;color=0,0,0&amp;vpa=1&amp;vtp=1&amp;bbb=1"/>
          <p:cNvSpPr/>
          <p:nvPr/>
        </p:nvSpPr>
        <p:spPr>
          <a:xfrm>
            <a:off x="2729960" y="1447665"/>
            <a:ext cx="979488" cy="351155"/>
          </a:xfrm>
          <a:prstGeom prst="rect">
            <a:avLst/>
          </a:prstGeom>
          <a:noFill/>
          <a:ln/>
        </p:spPr>
        <p:txBody>
          <a:bodyPr wrap="none" lIns="0" tIns="0" rIns="0" bIns="0" rtlCol="0" anchor="t"/>
          <a:lstStyle/>
          <a:p>
            <a:pPr algn="ctr">
              <a:lnSpc>
                <a:spcPts val="3100"/>
              </a:lnSpc>
            </a:pPr>
            <a:r>
              <a:rPr lang="en-US" altLang="zh-CN" b="0" i="0" dirty="0">
                <a:solidFill>
                  <a:srgbClr val="C00000"/>
                </a:solidFill>
                <a:latin typeface="Times New Roman" pitchFamily="34" charset="0"/>
                <a:ea typeface="SimHei" pitchFamily="34" charset="-122"/>
                <a:cs typeface="Times New Roman" pitchFamily="34" charset="-120"/>
              </a:rPr>
              <a:t>to</a:t>
            </a:r>
            <a:r>
              <a:rPr lang="en-US" altLang="zh-CN" b="0" i="0" dirty="0">
                <a:solidFill>
                  <a:srgbClr val="C00000"/>
                </a:solidFill>
                <a:latin typeface="SimSun" pitchFamily="34" charset="0"/>
                <a:ea typeface="SimSun" pitchFamily="34" charset="-122"/>
                <a:cs typeface="SimSun" pitchFamily="34" charset="-120"/>
              </a:rPr>
              <a:t> </a:t>
            </a:r>
            <a:r>
              <a:rPr lang="en-US" altLang="zh-CN" b="0" i="0" dirty="0">
                <a:solidFill>
                  <a:srgbClr val="C00000"/>
                </a:solidFill>
                <a:latin typeface="Times New Roman" pitchFamily="34" charset="0"/>
                <a:ea typeface="SimHei" pitchFamily="34" charset="-122"/>
                <a:cs typeface="Times New Roman" pitchFamily="34" charset="-120"/>
              </a:rPr>
              <a:t>finish</a:t>
            </a:r>
            <a:endParaRPr lang="en-US" altLang="zh-CN" dirty="0"/>
          </a:p>
        </p:txBody>
      </p:sp>
      <p:sp>
        <p:nvSpPr>
          <p:cNvPr id="5" name="QB_4_AS.3_1#e75dadd32?vop=1&amp;pid=9fd875bb5&amp;color=0,0,0&amp;vtp=1&amp;bbb=1"/>
          <p:cNvSpPr/>
          <p:nvPr/>
        </p:nvSpPr>
        <p:spPr>
          <a:xfrm>
            <a:off x="832104" y="1894515"/>
            <a:ext cx="10752138" cy="360680"/>
          </a:xfrm>
          <a:prstGeom prst="rect">
            <a:avLst/>
          </a:prstGeom>
          <a:noFill/>
          <a:ln/>
        </p:spPr>
        <p:txBody>
          <a:bodyPr wrap="none" lIns="0" tIns="0" rIns="0" bIns="0" rtlCol="0" anchor="t"/>
          <a:lstStyle/>
          <a:p>
            <a:pPr algn="l">
              <a:lnSpc>
                <a:spcPts val="3200"/>
              </a:lnSpc>
            </a:pPr>
            <a:r>
              <a:rPr lang="en-US" altLang="zh-CN" sz="1800" b="0" i="0" dirty="0">
                <a:solidFill>
                  <a:srgbClr val="000000"/>
                </a:solidFill>
                <a:latin typeface="Times New Roman" pitchFamily="34" charset="0"/>
                <a:ea typeface="楷体" pitchFamily="34" charset="-122"/>
                <a:cs typeface="Times New Roman" pitchFamily="34" charset="-120"/>
              </a:rPr>
              <a:t>句意为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还有很多工作要完成</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他拒绝出去</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此处为独立主格结构</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表示该动作还未发生</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故填</a:t>
            </a:r>
            <a:r>
              <a:rPr lang="en-US" altLang="zh-CN" sz="1800" b="0" i="0" dirty="0">
                <a:solidFill>
                  <a:srgbClr val="000000"/>
                </a:solidFill>
                <a:latin typeface="Times New Roman" pitchFamily="34" charset="0"/>
                <a:ea typeface="微软雅黑" pitchFamily="34" charset="-122"/>
                <a:cs typeface="Times New Roman" pitchFamily="34" charset="-120"/>
              </a:rPr>
              <a:t>to</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finish。</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4_BD.4_1#18db1d5a7?vop=1&amp;pid=9fd875bb5&amp;color=0,0,0&amp;vtp=1&amp;bt=1&amp;bbb=1"/>
          <p:cNvSpPr/>
          <p:nvPr/>
        </p:nvSpPr>
        <p:spPr>
          <a:xfrm>
            <a:off x="832104" y="1078992"/>
            <a:ext cx="10533888" cy="360680"/>
          </a:xfrm>
          <a:prstGeom prst="rect">
            <a:avLst/>
          </a:prstGeom>
          <a:noFill/>
          <a:ln/>
        </p:spPr>
        <p:txBody>
          <a:bodyPr wrap="none" lIns="0" tIns="0" rIns="0" bIns="0" rtlCol="0" anchor="t"/>
          <a:lstStyle/>
          <a:p>
            <a:pPr algn="l">
              <a:lnSpc>
                <a:spcPts val="3200"/>
              </a:lnSpc>
            </a:pPr>
            <a:r>
              <a:rPr lang="en-US" altLang="zh-CN" sz="1800" b="0" i="0" dirty="0">
                <a:solidFill>
                  <a:srgbClr val="000000"/>
                </a:solidFill>
                <a:latin typeface="Times New Roman" pitchFamily="34" charset="0"/>
                <a:ea typeface="微软雅黑" pitchFamily="34" charset="-122"/>
                <a:cs typeface="Times New Roman"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He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was</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lying</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on</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the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grass,</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his</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hands</a:t>
            </a:r>
            <a:r>
              <a:rPr lang="en-US" altLang="zh-CN" sz="1800" b="0" i="0">
                <a:solidFill>
                  <a:srgbClr val="000000"/>
                </a:solidFill>
                <a:latin typeface="SimSun" pitchFamily="34" charset="0"/>
                <a:ea typeface="SimSun" pitchFamily="34" charset="-122"/>
                <a:cs typeface="SimSun" pitchFamily="34" charset="-120"/>
              </a:rPr>
              <a:t> </a:t>
            </a:r>
            <a:r>
              <a:rPr lang="en-US" altLang="zh-CN" sz="1800" i="0">
                <a:solidFill>
                  <a:srgbClr val="000000"/>
                </a:solidFill>
                <a:latin typeface="SimSun" pitchFamily="34" charset="0"/>
                <a:ea typeface="SimSun" pitchFamily="34" charset="-122"/>
                <a:cs typeface="SimSun" pitchFamily="34" charset="-120"/>
              </a:rPr>
              <a:t>________</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（cross）</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under</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his</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head.</a:t>
            </a:r>
            <a:endParaRPr lang="en-US" altLang="zh-CN" sz="1800" dirty="0"/>
          </a:p>
        </p:txBody>
      </p:sp>
      <p:sp>
        <p:nvSpPr>
          <p:cNvPr id="3" name="QB_4_AN.5_1#18db1d5a7.blank?vop=1&amp;pid=9fd875bb5&amp;color=0,0,0&amp;vpa=2&amp;vtp=1&amp;bbb=1"/>
          <p:cNvSpPr/>
          <p:nvPr/>
        </p:nvSpPr>
        <p:spPr>
          <a:xfrm>
            <a:off x="4908010" y="1037082"/>
            <a:ext cx="852488" cy="363665"/>
          </a:xfrm>
          <a:prstGeom prst="rect">
            <a:avLst/>
          </a:prstGeom>
          <a:noFill/>
          <a:ln/>
        </p:spPr>
        <p:txBody>
          <a:bodyPr wrap="none" lIns="0" tIns="0" rIns="0" bIns="0" rtlCol="0" anchor="t"/>
          <a:lstStyle/>
          <a:p>
            <a:pPr algn="ctr">
              <a:lnSpc>
                <a:spcPts val="3200"/>
              </a:lnSpc>
            </a:pPr>
            <a:r>
              <a:rPr lang="en-US" altLang="zh-CN" b="0" i="0" dirty="0">
                <a:solidFill>
                  <a:srgbClr val="C00000"/>
                </a:solidFill>
                <a:latin typeface="Times New Roman" pitchFamily="34" charset="0"/>
                <a:ea typeface="SimHei" pitchFamily="34" charset="-122"/>
                <a:cs typeface="Times New Roman" pitchFamily="34" charset="-120"/>
              </a:rPr>
              <a:t>crossed</a:t>
            </a:r>
            <a:endParaRPr lang="en-US" altLang="zh-CN" dirty="0"/>
          </a:p>
        </p:txBody>
      </p:sp>
      <p:sp>
        <p:nvSpPr>
          <p:cNvPr id="4" name="QB_4_AS.6_1#18db1d5a7?vop=1&amp;pid=9fd875bb5&amp;color=0,0,0&amp;vtp=1&amp;bbb=1&amp;hb=1"/>
          <p:cNvSpPr/>
          <p:nvPr/>
        </p:nvSpPr>
        <p:spPr>
          <a:xfrm>
            <a:off x="832104" y="1490980"/>
            <a:ext cx="10533888" cy="770255"/>
          </a:xfrm>
          <a:prstGeom prst="rect">
            <a:avLst/>
          </a:prstGeom>
          <a:noFill/>
          <a:ln/>
        </p:spPr>
        <p:txBody>
          <a:bodyPr wrap="none" lIns="0" tIns="0" rIns="0" bIns="0" rtlCol="0" anchor="t"/>
          <a:lstStyle/>
          <a:p>
            <a:pPr algn="l">
              <a:lnSpc>
                <a:spcPts val="3300"/>
              </a:lnSpc>
            </a:pPr>
            <a:r>
              <a:rPr lang="en-US" altLang="zh-CN" sz="1800" b="0" i="0" dirty="0">
                <a:solidFill>
                  <a:srgbClr val="000000"/>
                </a:solidFill>
                <a:latin typeface="Times New Roman" pitchFamily="34" charset="0"/>
                <a:ea typeface="楷体" pitchFamily="34" charset="-122"/>
                <a:cs typeface="Times New Roman" pitchFamily="34" charset="-120"/>
              </a:rPr>
              <a:t>句意为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他躺在草地上</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双手交叉放在头下</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此处为独立主格结构</a:t>
            </a:r>
            <a:r>
              <a:rPr lang="en-US" altLang="zh-CN" sz="1800" b="0" i="0" dirty="0">
                <a:solidFill>
                  <a:srgbClr val="000000"/>
                </a:solidFill>
                <a:latin typeface="Times New Roman" pitchFamily="34" charset="0"/>
                <a:ea typeface="微软雅黑" pitchFamily="34" charset="-122"/>
                <a:cs typeface="Times New Roman" pitchFamily="34" charset="-120"/>
              </a:rPr>
              <a:t>，cross</a:t>
            </a:r>
            <a:r>
              <a:rPr lang="en-US" altLang="zh-CN" sz="1800" b="0" i="0" dirty="0">
                <a:solidFill>
                  <a:srgbClr val="000000"/>
                </a:solidFill>
                <a:latin typeface="Times New Roman" pitchFamily="34" charset="0"/>
                <a:ea typeface="楷体" pitchFamily="34" charset="-122"/>
                <a:cs typeface="Times New Roman" pitchFamily="34" charset="-120"/>
              </a:rPr>
              <a:t>与逻辑主语</a:t>
            </a:r>
            <a:r>
              <a:rPr lang="en-US" altLang="zh-CN" sz="1800" b="0" i="0" dirty="0">
                <a:solidFill>
                  <a:srgbClr val="000000"/>
                </a:solidFill>
                <a:latin typeface="Times New Roman" pitchFamily="34" charset="0"/>
                <a:ea typeface="微软雅黑" pitchFamily="34" charset="-122"/>
                <a:cs typeface="Times New Roman" pitchFamily="34" charset="-120"/>
              </a:rPr>
              <a:t>his</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hands</a:t>
            </a:r>
            <a:r>
              <a:rPr lang="en-US" altLang="zh-CN" sz="1800" b="0" i="0">
                <a:solidFill>
                  <a:srgbClr val="000000"/>
                </a:solidFill>
                <a:latin typeface="Times New Roman" pitchFamily="34" charset="0"/>
                <a:ea typeface="楷体" pitchFamily="34" charset="-122"/>
                <a:cs typeface="Times New Roman" pitchFamily="34" charset="-120"/>
              </a:rPr>
              <a:t>之间是被动</a:t>
            </a:r>
          </a:p>
          <a:p>
            <a:pPr>
              <a:lnSpc>
                <a:spcPts val="3100"/>
              </a:lnSpc>
            </a:pPr>
            <a:r>
              <a:rPr lang="en-US" altLang="zh-CN" b="0" i="0">
                <a:solidFill>
                  <a:srgbClr val="000000"/>
                </a:solidFill>
                <a:latin typeface="Times New Roman" pitchFamily="34" charset="0"/>
                <a:ea typeface="楷体" pitchFamily="34" charset="-122"/>
                <a:cs typeface="Times New Roman" pitchFamily="34" charset="-120"/>
              </a:rPr>
              <a:t>关系</a:t>
            </a:r>
            <a:r>
              <a:rPr lang="en-US" altLang="zh-CN" b="0" i="0" dirty="0">
                <a:solidFill>
                  <a:srgbClr val="000000"/>
                </a:solidFill>
                <a:latin typeface="Times New Roman" pitchFamily="34" charset="0"/>
                <a:ea typeface="微软雅黑"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应用过去分词</a:t>
            </a:r>
            <a:r>
              <a:rPr lang="en-US" altLang="zh-CN" b="0" i="0" dirty="0">
                <a:solidFill>
                  <a:srgbClr val="000000"/>
                </a:solidFill>
                <a:latin typeface="Times New Roman" pitchFamily="34" charset="0"/>
                <a:ea typeface="微软雅黑" pitchFamily="34" charset="-122"/>
                <a:cs typeface="Times New Roman" pitchFamily="34" charset="-120"/>
              </a:rPr>
              <a:t>。</a:t>
            </a:r>
            <a:r>
              <a:rPr lang="en-US" altLang="zh-CN" b="0" i="0" dirty="0">
                <a:solidFill>
                  <a:srgbClr val="000000"/>
                </a:solidFill>
                <a:latin typeface="Times New Roman" pitchFamily="34" charset="0"/>
                <a:ea typeface="楷体" pitchFamily="34" charset="-122"/>
                <a:cs typeface="Times New Roman" pitchFamily="34" charset="-120"/>
              </a:rPr>
              <a:t>故填</a:t>
            </a:r>
            <a:r>
              <a:rPr lang="en-US" altLang="zh-CN" b="0" i="0" dirty="0">
                <a:solidFill>
                  <a:srgbClr val="000000"/>
                </a:solidFill>
                <a:latin typeface="Times New Roman" pitchFamily="34" charset="0"/>
                <a:ea typeface="微软雅黑" pitchFamily="34" charset="-122"/>
                <a:cs typeface="Times New Roman" pitchFamily="34" charset="-120"/>
              </a:rPr>
              <a:t>crossed。</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4_BD.7_1#09f275743?vop=1&amp;pid=9fd875bb5&amp;color=0,0,0&amp;vtp=1&amp;bt=1&amp;bbb=1"/>
          <p:cNvSpPr/>
          <p:nvPr/>
        </p:nvSpPr>
        <p:spPr>
          <a:xfrm>
            <a:off x="832104" y="1078992"/>
            <a:ext cx="10533888" cy="360680"/>
          </a:xfrm>
          <a:prstGeom prst="rect">
            <a:avLst/>
          </a:prstGeom>
          <a:noFill/>
          <a:ln/>
        </p:spPr>
        <p:txBody>
          <a:bodyPr wrap="none" lIns="0" tIns="0" rIns="0" bIns="0" rtlCol="0" anchor="t"/>
          <a:lstStyle/>
          <a:p>
            <a:pPr algn="l">
              <a:lnSpc>
                <a:spcPts val="3200"/>
              </a:lnSpc>
            </a:pPr>
            <a:r>
              <a:rPr lang="en-US" altLang="zh-CN" sz="1800" b="0" i="0" dirty="0">
                <a:solidFill>
                  <a:srgbClr val="000000"/>
                </a:solidFill>
                <a:latin typeface="Times New Roman" pitchFamily="34" charset="0"/>
                <a:ea typeface="微软雅黑" pitchFamily="34" charset="-122"/>
                <a:cs typeface="Times New Roman"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The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lotus</a:t>
            </a:r>
            <a:r>
              <a:rPr lang="en-US" altLang="zh-CN" sz="1800" b="0" i="0">
                <a:solidFill>
                  <a:srgbClr val="000000"/>
                </a:solidFill>
                <a:latin typeface="SimSun" pitchFamily="34" charset="0"/>
                <a:ea typeface="SimSun" pitchFamily="34" charset="-122"/>
                <a:cs typeface="SimSun" pitchFamily="34" charset="-120"/>
              </a:rPr>
              <a:t> </a:t>
            </a:r>
            <a:r>
              <a:rPr lang="en-US" altLang="zh-CN" sz="1800" i="0">
                <a:solidFill>
                  <a:srgbClr val="000000"/>
                </a:solidFill>
                <a:latin typeface="SimSun" pitchFamily="34" charset="0"/>
                <a:ea typeface="SimSun" pitchFamily="34" charset="-122"/>
                <a:cs typeface="SimSun" pitchFamily="34" charset="-120"/>
              </a:rPr>
              <a:t>_________</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（bloom）</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prosperously,</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we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rushed</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to</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admire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its</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breathtaking</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beauty.</a:t>
            </a:r>
            <a:endParaRPr lang="en-US" altLang="zh-CN" sz="1800" dirty="0"/>
          </a:p>
        </p:txBody>
      </p:sp>
      <p:sp>
        <p:nvSpPr>
          <p:cNvPr id="3" name="QB_4_AN.8_1#09f275743.blank?vop=1&amp;pid=9fd875bb5&amp;color=0,0,0&amp;vpa=3&amp;vtp=1&amp;bbb=1"/>
          <p:cNvSpPr/>
          <p:nvPr/>
        </p:nvSpPr>
        <p:spPr>
          <a:xfrm>
            <a:off x="2056860" y="1024382"/>
            <a:ext cx="1042988" cy="363665"/>
          </a:xfrm>
          <a:prstGeom prst="rect">
            <a:avLst/>
          </a:prstGeom>
          <a:noFill/>
          <a:ln/>
        </p:spPr>
        <p:txBody>
          <a:bodyPr wrap="none" lIns="0" tIns="0" rIns="0" bIns="0" rtlCol="0" anchor="t"/>
          <a:lstStyle/>
          <a:p>
            <a:pPr algn="ctr">
              <a:lnSpc>
                <a:spcPts val="3200"/>
              </a:lnSpc>
            </a:pPr>
            <a:r>
              <a:rPr lang="en-US" altLang="zh-CN" b="0" i="0" dirty="0">
                <a:solidFill>
                  <a:srgbClr val="C00000"/>
                </a:solidFill>
                <a:latin typeface="Times New Roman" pitchFamily="34" charset="0"/>
                <a:ea typeface="SimHei" pitchFamily="34" charset="-122"/>
                <a:cs typeface="Times New Roman" pitchFamily="34" charset="-120"/>
              </a:rPr>
              <a:t>blooming</a:t>
            </a:r>
            <a:endParaRPr lang="en-US" altLang="zh-CN" dirty="0"/>
          </a:p>
        </p:txBody>
      </p:sp>
      <p:sp>
        <p:nvSpPr>
          <p:cNvPr id="4" name="QB_4_AS.9_1#09f275743?vop=1&amp;pid=9fd875bb5&amp;color=0,0,0&amp;vtp=1&amp;bbb=1&amp;hb=1"/>
          <p:cNvSpPr/>
          <p:nvPr/>
        </p:nvSpPr>
        <p:spPr>
          <a:xfrm>
            <a:off x="832104" y="1490980"/>
            <a:ext cx="10533888" cy="1192340"/>
          </a:xfrm>
          <a:prstGeom prst="rect">
            <a:avLst/>
          </a:prstGeom>
          <a:noFill/>
          <a:ln/>
        </p:spPr>
        <p:txBody>
          <a:bodyPr wrap="none" lIns="0" tIns="0" rIns="0" bIns="0" rtlCol="0" anchor="t"/>
          <a:lstStyle/>
          <a:p>
            <a:pPr algn="l">
              <a:lnSpc>
                <a:spcPts val="3300"/>
              </a:lnSpc>
            </a:pPr>
            <a:r>
              <a:rPr lang="en-US" altLang="zh-CN" sz="1800" b="0" i="0" dirty="0">
                <a:solidFill>
                  <a:srgbClr val="000000"/>
                </a:solidFill>
                <a:latin typeface="Times New Roman" pitchFamily="34" charset="0"/>
                <a:ea typeface="楷体" pitchFamily="34" charset="-122"/>
                <a:cs typeface="Times New Roman" pitchFamily="34" charset="-120"/>
              </a:rPr>
              <a:t>句意为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荷花盛开</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我们争先恐后地去欣赏它那令人叹为观止的美丽</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设空处与</a:t>
            </a:r>
            <a:r>
              <a:rPr lang="en-US" altLang="zh-CN" sz="1800" b="0" i="0" dirty="0">
                <a:solidFill>
                  <a:srgbClr val="000000"/>
                </a:solidFill>
                <a:latin typeface="Times New Roman" pitchFamily="34" charset="0"/>
                <a:ea typeface="微软雅黑" pitchFamily="34" charset="-122"/>
                <a:cs typeface="Times New Roman" pitchFamily="34" charset="-120"/>
              </a:rPr>
              <a:t>The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lotus</a:t>
            </a:r>
            <a:r>
              <a:rPr lang="en-US" altLang="zh-CN" sz="1800" b="0" i="0">
                <a:solidFill>
                  <a:srgbClr val="000000"/>
                </a:solidFill>
                <a:latin typeface="Times New Roman" pitchFamily="34" charset="0"/>
                <a:ea typeface="楷体" pitchFamily="34" charset="-122"/>
                <a:cs typeface="Times New Roman" pitchFamily="34" charset="-120"/>
              </a:rPr>
              <a:t>构成独立主格结</a:t>
            </a:r>
          </a:p>
          <a:p>
            <a:pPr>
              <a:lnSpc>
                <a:spcPts val="3300"/>
              </a:lnSpc>
            </a:pPr>
            <a:r>
              <a:rPr lang="en-US" altLang="zh-CN" sz="1800" b="0" i="0">
                <a:solidFill>
                  <a:srgbClr val="000000"/>
                </a:solidFill>
                <a:latin typeface="Times New Roman" pitchFamily="34" charset="0"/>
                <a:ea typeface="楷体" pitchFamily="34" charset="-122"/>
                <a:cs typeface="Times New Roman" pitchFamily="34" charset="-120"/>
              </a:rPr>
              <a:t>构</a:t>
            </a:r>
            <a:r>
              <a:rPr lang="en-US" altLang="zh-CN" sz="1800" b="0" i="0" dirty="0">
                <a:solidFill>
                  <a:srgbClr val="000000"/>
                </a:solidFill>
                <a:latin typeface="Times New Roman" pitchFamily="34" charset="0"/>
                <a:ea typeface="微软雅黑" pitchFamily="34" charset="-122"/>
                <a:cs typeface="Times New Roman" pitchFamily="34" charset="-120"/>
              </a:rPr>
              <a:t>，The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lotus</a:t>
            </a:r>
            <a:r>
              <a:rPr lang="en-US" altLang="zh-CN" sz="1800" b="0" i="0" dirty="0">
                <a:solidFill>
                  <a:srgbClr val="000000"/>
                </a:solidFill>
                <a:latin typeface="Times New Roman" pitchFamily="34" charset="0"/>
                <a:ea typeface="楷体" pitchFamily="34" charset="-122"/>
                <a:cs typeface="Times New Roman" pitchFamily="34" charset="-120"/>
              </a:rPr>
              <a:t>与</a:t>
            </a:r>
            <a:r>
              <a:rPr lang="en-US" altLang="zh-CN" sz="1800" b="0" i="0" dirty="0">
                <a:solidFill>
                  <a:srgbClr val="000000"/>
                </a:solidFill>
                <a:latin typeface="Times New Roman" pitchFamily="34" charset="0"/>
                <a:ea typeface="微软雅黑" pitchFamily="34" charset="-122"/>
                <a:cs typeface="Times New Roman" pitchFamily="34" charset="-120"/>
              </a:rPr>
              <a:t>bloom</a:t>
            </a:r>
            <a:r>
              <a:rPr lang="en-US" altLang="zh-CN" sz="1800" b="0" i="0" dirty="0">
                <a:solidFill>
                  <a:srgbClr val="000000"/>
                </a:solidFill>
                <a:latin typeface="Times New Roman" pitchFamily="34" charset="0"/>
                <a:ea typeface="楷体" pitchFamily="34" charset="-122"/>
                <a:cs typeface="Times New Roman" pitchFamily="34" charset="-120"/>
              </a:rPr>
              <a:t>之间是逻辑上的主动关系</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且此处表示该动作正在进行</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故用现在分词形式</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故填</a:t>
            </a:r>
          </a:p>
          <a:p>
            <a:pPr>
              <a:lnSpc>
                <a:spcPts val="3100"/>
              </a:lnSpc>
            </a:pPr>
            <a:r>
              <a:rPr lang="en-US" altLang="zh-CN" b="0" i="0">
                <a:solidFill>
                  <a:srgbClr val="000000"/>
                </a:solidFill>
                <a:latin typeface="Times New Roman" pitchFamily="34" charset="0"/>
                <a:ea typeface="微软雅黑" pitchFamily="34" charset="-122"/>
                <a:cs typeface="Times New Roman" pitchFamily="34" charset="-120"/>
              </a:rPr>
              <a:t>blooming</a:t>
            </a:r>
            <a:r>
              <a:rPr lang="en-US" altLang="zh-CN" b="0" i="0" dirty="0">
                <a:solidFill>
                  <a:srgbClr val="00000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B_4_BD.10_1#f923504c6?vop=1&amp;pid=9fd875bb5&amp;color=0,0,0&amp;vtp=1&amp;bt=1&amp;bbb=1"/>
          <p:cNvSpPr/>
          <p:nvPr/>
        </p:nvSpPr>
        <p:spPr>
          <a:xfrm>
            <a:off x="832104" y="1078992"/>
            <a:ext cx="10533888" cy="360680"/>
          </a:xfrm>
          <a:prstGeom prst="rect">
            <a:avLst/>
          </a:prstGeom>
          <a:noFill/>
          <a:ln/>
        </p:spPr>
        <p:txBody>
          <a:bodyPr wrap="none" lIns="0" tIns="0" rIns="0" bIns="0" rtlCol="0" anchor="t"/>
          <a:lstStyle/>
          <a:p>
            <a:pPr algn="l">
              <a:lnSpc>
                <a:spcPts val="3200"/>
              </a:lnSpc>
            </a:pPr>
            <a:r>
              <a:rPr lang="en-US" altLang="zh-CN" sz="1800" b="0" i="0" dirty="0">
                <a:solidFill>
                  <a:srgbClr val="000000"/>
                </a:solidFill>
                <a:latin typeface="Times New Roman" pitchFamily="34" charset="0"/>
                <a:ea typeface="微软雅黑" pitchFamily="34" charset="-122"/>
                <a:cs typeface="Times New Roman"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Times New Roman" pitchFamily="34" charset="0"/>
                <a:ea typeface="微软雅黑" pitchFamily="34" charset="-122"/>
                <a:cs typeface="Times New Roman" pitchFamily="34" charset="-120"/>
              </a:rPr>
              <a:t>There</a:t>
            </a:r>
            <a:r>
              <a:rPr lang="en-US" altLang="zh-CN" sz="1800" b="0" i="0">
                <a:solidFill>
                  <a:srgbClr val="000000"/>
                </a:solidFill>
                <a:latin typeface="SimSun" pitchFamily="34" charset="0"/>
                <a:ea typeface="SimSun" pitchFamily="34" charset="-122"/>
                <a:cs typeface="SimSun" pitchFamily="34" charset="-120"/>
              </a:rPr>
              <a:t> </a:t>
            </a:r>
            <a:r>
              <a:rPr lang="en-US" altLang="zh-CN" sz="1800" i="0">
                <a:solidFill>
                  <a:srgbClr val="000000"/>
                </a:solidFill>
                <a:latin typeface="SimSun" pitchFamily="34" charset="0"/>
                <a:ea typeface="SimSun" pitchFamily="34" charset="-122"/>
                <a:cs typeface="SimSun" pitchFamily="34" charset="-120"/>
              </a:rPr>
              <a:t>______</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（be）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nobody</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in</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the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room,</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we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realised</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that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it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was</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no</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use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crying.</a:t>
            </a:r>
            <a:endParaRPr lang="en-US" altLang="zh-CN" sz="1800" dirty="0"/>
          </a:p>
        </p:txBody>
      </p:sp>
      <p:sp>
        <p:nvSpPr>
          <p:cNvPr id="3" name="QB_4_AN.11_1#f923504c6.blank?vop=1&amp;pid=9fd875bb5&amp;color=0,0,0&amp;vpa=4&amp;vtp=1&amp;bbb=1"/>
          <p:cNvSpPr/>
          <p:nvPr/>
        </p:nvSpPr>
        <p:spPr>
          <a:xfrm>
            <a:off x="1688560" y="1024382"/>
            <a:ext cx="674688" cy="363665"/>
          </a:xfrm>
          <a:prstGeom prst="rect">
            <a:avLst/>
          </a:prstGeom>
          <a:noFill/>
          <a:ln/>
        </p:spPr>
        <p:txBody>
          <a:bodyPr wrap="none" lIns="0" tIns="0" rIns="0" bIns="0" rtlCol="0" anchor="t"/>
          <a:lstStyle/>
          <a:p>
            <a:pPr algn="ctr">
              <a:lnSpc>
                <a:spcPts val="3200"/>
              </a:lnSpc>
            </a:pPr>
            <a:r>
              <a:rPr lang="en-US" altLang="zh-CN" b="0" i="0" dirty="0">
                <a:solidFill>
                  <a:srgbClr val="C00000"/>
                </a:solidFill>
                <a:latin typeface="Times New Roman" pitchFamily="34" charset="0"/>
                <a:ea typeface="SimHei" pitchFamily="34" charset="-122"/>
                <a:cs typeface="Times New Roman" pitchFamily="34" charset="-120"/>
              </a:rPr>
              <a:t>being</a:t>
            </a:r>
            <a:endParaRPr lang="en-US" altLang="zh-CN" dirty="0"/>
          </a:p>
        </p:txBody>
      </p:sp>
      <p:sp>
        <p:nvSpPr>
          <p:cNvPr id="4" name="QB_4_AS.12_1#f923504c6?vop=1&amp;pid=9fd875bb5&amp;color=0,0,0&amp;vtp=1&amp;bbb=1&amp;hb=1"/>
          <p:cNvSpPr/>
          <p:nvPr/>
        </p:nvSpPr>
        <p:spPr>
          <a:xfrm>
            <a:off x="832104" y="1490980"/>
            <a:ext cx="10533888" cy="770255"/>
          </a:xfrm>
          <a:prstGeom prst="rect">
            <a:avLst/>
          </a:prstGeom>
          <a:noFill/>
          <a:ln/>
        </p:spPr>
        <p:txBody>
          <a:bodyPr wrap="none" lIns="0" tIns="0" rIns="0" bIns="0" rtlCol="0" anchor="t"/>
          <a:lstStyle/>
          <a:p>
            <a:pPr algn="l">
              <a:lnSpc>
                <a:spcPts val="3300"/>
              </a:lnSpc>
            </a:pPr>
            <a:r>
              <a:rPr lang="en-US" altLang="zh-CN" sz="1800" b="0" i="0" dirty="0">
                <a:solidFill>
                  <a:srgbClr val="000000"/>
                </a:solidFill>
                <a:latin typeface="Times New Roman" pitchFamily="34" charset="0"/>
                <a:ea typeface="楷体" pitchFamily="34" charset="-122"/>
                <a:cs typeface="Times New Roman" pitchFamily="34" charset="-120"/>
              </a:rPr>
              <a:t>句意为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房间里没人</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我们意识到哭也没用</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此处</a:t>
            </a:r>
            <a:r>
              <a:rPr lang="en-US" altLang="zh-CN" sz="1800" b="0" i="0" dirty="0">
                <a:solidFill>
                  <a:srgbClr val="000000"/>
                </a:solidFill>
                <a:latin typeface="Times New Roman" pitchFamily="34" charset="0"/>
                <a:ea typeface="微软雅黑" pitchFamily="34" charset="-122"/>
                <a:cs typeface="Times New Roman" pitchFamily="34" charset="-120"/>
              </a:rPr>
              <a:t>“There</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Times New Roman" pitchFamily="34" charset="0"/>
                <a:ea typeface="微软雅黑" pitchFamily="34" charset="-122"/>
                <a:cs typeface="Times New Roman" pitchFamily="34" charset="-120"/>
              </a:rPr>
              <a:t>being+</a:t>
            </a:r>
            <a:r>
              <a:rPr lang="en-US" altLang="zh-CN" sz="1800" b="0" i="0" dirty="0">
                <a:solidFill>
                  <a:srgbClr val="000000"/>
                </a:solidFill>
                <a:latin typeface="Times New Roman" pitchFamily="34" charset="0"/>
                <a:ea typeface="楷体" pitchFamily="34" charset="-122"/>
                <a:cs typeface="Times New Roman" pitchFamily="34" charset="-120"/>
              </a:rPr>
              <a:t>代词</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构成独立主格结构</a:t>
            </a:r>
            <a:r>
              <a:rPr lang="en-US" altLang="zh-CN" sz="1800" b="0" i="0" dirty="0">
                <a:solidFill>
                  <a:srgbClr val="000000"/>
                </a:solidFill>
                <a:latin typeface="Times New Roman" pitchFamily="34" charset="0"/>
                <a:ea typeface="微软雅黑" pitchFamily="34" charset="-122"/>
                <a:cs typeface="Times New Roman" pitchFamily="34" charset="-120"/>
              </a:rPr>
              <a:t>，</a:t>
            </a:r>
            <a:r>
              <a:rPr lang="en-US" altLang="zh-CN" sz="1800" b="0" i="0" dirty="0">
                <a:solidFill>
                  <a:srgbClr val="000000"/>
                </a:solidFill>
                <a:latin typeface="Times New Roman" pitchFamily="34" charset="0"/>
                <a:ea typeface="楷体" pitchFamily="34" charset="-122"/>
                <a:cs typeface="Times New Roman" pitchFamily="34" charset="-120"/>
              </a:rPr>
              <a:t>表示原因</a:t>
            </a:r>
            <a:r>
              <a:rPr lang="en-US" altLang="zh-CN" sz="1800" b="0" i="0">
                <a:solidFill>
                  <a:srgbClr val="000000"/>
                </a:solidFill>
                <a:latin typeface="Times New Roman" pitchFamily="34" charset="0"/>
                <a:ea typeface="微软雅黑" pitchFamily="34" charset="-122"/>
                <a:cs typeface="Times New Roman" pitchFamily="34" charset="-120"/>
              </a:rPr>
              <a:t>，</a:t>
            </a:r>
            <a:r>
              <a:rPr lang="en-US" altLang="zh-CN" sz="1800" b="0" i="0">
                <a:solidFill>
                  <a:srgbClr val="000000"/>
                </a:solidFill>
                <a:latin typeface="Times New Roman" pitchFamily="34" charset="0"/>
                <a:ea typeface="楷体" pitchFamily="34" charset="-122"/>
                <a:cs typeface="Times New Roman" pitchFamily="34" charset="-120"/>
              </a:rPr>
              <a:t>故</a:t>
            </a:r>
          </a:p>
          <a:p>
            <a:pPr>
              <a:lnSpc>
                <a:spcPts val="3100"/>
              </a:lnSpc>
            </a:pPr>
            <a:r>
              <a:rPr lang="en-US" altLang="zh-CN" b="0" i="0">
                <a:solidFill>
                  <a:srgbClr val="000000"/>
                </a:solidFill>
                <a:latin typeface="Times New Roman" pitchFamily="34" charset="0"/>
                <a:ea typeface="楷体" pitchFamily="34" charset="-122"/>
                <a:cs typeface="Times New Roman" pitchFamily="34" charset="-120"/>
              </a:rPr>
              <a:t>填</a:t>
            </a:r>
            <a:r>
              <a:rPr lang="en-US" altLang="zh-CN" b="0" i="0" dirty="0">
                <a:solidFill>
                  <a:srgbClr val="000000"/>
                </a:solidFill>
                <a:latin typeface="Times New Roman" pitchFamily="34" charset="0"/>
                <a:ea typeface="微软雅黑" pitchFamily="34" charset="-122"/>
                <a:cs typeface="Times New Roman" pitchFamily="34" charset="-120"/>
              </a:rPr>
              <a:t>being。</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396</Words>
  <Application>Microsoft Office PowerPoint</Application>
  <PresentationFormat>宽屏</PresentationFormat>
  <Paragraphs>58</Paragraphs>
  <Slides>10</Slides>
  <Notes>10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10</vt:i4>
      </vt:variant>
    </vt:vector>
  </HeadingPairs>
  <TitlesOfParts>
    <vt:vector size="16" baseType="lpstr">
      <vt:lpstr>SimHei</vt:lpstr>
      <vt:lpstr>SimSun</vt:lpstr>
      <vt:lpstr>微软雅黑</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2025-10-24T09:12:54Z</dcterms:created>
  <dcterms:modified xsi:type="dcterms:W3CDTF">2025-10-24T09:14:14Z</dcterms:modified>
  <cp:category/>
  <cp:contentStatus/>
</cp:coreProperties>
</file>